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Lst>
  <p:notesMasterIdLst>
    <p:notesMasterId r:id="rId42"/>
  </p:notesMasterIdLst>
  <p:sldIdLst>
    <p:sldId id="256" r:id="rId2"/>
    <p:sldId id="312" r:id="rId3"/>
    <p:sldId id="313" r:id="rId4"/>
    <p:sldId id="317" r:id="rId5"/>
    <p:sldId id="318" r:id="rId6"/>
    <p:sldId id="308" r:id="rId7"/>
    <p:sldId id="320" r:id="rId8"/>
    <p:sldId id="322" r:id="rId9"/>
    <p:sldId id="306" r:id="rId10"/>
    <p:sldId id="257" r:id="rId11"/>
    <p:sldId id="301" r:id="rId12"/>
    <p:sldId id="305" r:id="rId13"/>
    <p:sldId id="304" r:id="rId14"/>
    <p:sldId id="300" r:id="rId15"/>
    <p:sldId id="282" r:id="rId16"/>
    <p:sldId id="283" r:id="rId17"/>
    <p:sldId id="284" r:id="rId18"/>
    <p:sldId id="303" r:id="rId19"/>
    <p:sldId id="285" r:id="rId20"/>
    <p:sldId id="314" r:id="rId21"/>
    <p:sldId id="315" r:id="rId22"/>
    <p:sldId id="307" r:id="rId23"/>
    <p:sldId id="309" r:id="rId24"/>
    <p:sldId id="310" r:id="rId25"/>
    <p:sldId id="316" r:id="rId26"/>
    <p:sldId id="311" r:id="rId27"/>
    <p:sldId id="297" r:id="rId28"/>
    <p:sldId id="323" r:id="rId29"/>
    <p:sldId id="331" r:id="rId30"/>
    <p:sldId id="326" r:id="rId31"/>
    <p:sldId id="332" r:id="rId32"/>
    <p:sldId id="286" r:id="rId33"/>
    <p:sldId id="328" r:id="rId34"/>
    <p:sldId id="333" r:id="rId35"/>
    <p:sldId id="329" r:id="rId36"/>
    <p:sldId id="337" r:id="rId37"/>
    <p:sldId id="330" r:id="rId38"/>
    <p:sldId id="338" r:id="rId39"/>
    <p:sldId id="336" r:id="rId40"/>
    <p:sldId id="33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5" autoAdjust="0"/>
    <p:restoredTop sz="74163" autoAdjust="0"/>
  </p:normalViewPr>
  <p:slideViewPr>
    <p:cSldViewPr snapToGrid="0" snapToObjects="1">
      <p:cViewPr>
        <p:scale>
          <a:sx n="94" d="100"/>
          <a:sy n="94" d="100"/>
        </p:scale>
        <p:origin x="-2632" y="-344"/>
      </p:cViewPr>
      <p:guideLst>
        <p:guide orient="horz" pos="2169"/>
        <p:guide pos="28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12880"/>
    </p:cViewPr>
  </p:sorterViewPr>
  <p:notesViewPr>
    <p:cSldViewPr snapToGrid="0" snapToObjects="1">
      <p:cViewPr varScale="1">
        <p:scale>
          <a:sx n="94" d="100"/>
          <a:sy n="94" d="100"/>
        </p:scale>
        <p:origin x="-4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64371-ABEF-6A48-9EB5-26233DF3DBD8}" type="datetimeFigureOut">
              <a:rPr lang="en-US" smtClean="0"/>
              <a:t>3/22/16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99DCF-CD50-8943-9826-4087CE49BF0B}" type="slidenum">
              <a:rPr lang="en-US" smtClean="0"/>
              <a:t>‹#›</a:t>
            </a:fld>
            <a:endParaRPr lang="en-US"/>
          </a:p>
        </p:txBody>
      </p:sp>
    </p:spTree>
    <p:extLst>
      <p:ext uri="{BB962C8B-B14F-4D97-AF65-F5344CB8AC3E}">
        <p14:creationId xmlns:p14="http://schemas.microsoft.com/office/powerpoint/2010/main" val="2345325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file://localhost/sword/::KJV:Joel%202/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file://localhost/sword/::KJV:Joel%202/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file://localhost/sword/::KJV:Joel%202/1"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file://localhost/sword/::KJV:Joel%202/2"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biblia.com/bible/kjv1900/Rom.%2012.1" TargetMode="External"/><Relationship Id="rId4" Type="http://schemas.openxmlformats.org/officeDocument/2006/relationships/hyperlink" Target="http://biblia.com/bible/kjv1900/Psa.%2034.13" TargetMode="External"/><Relationship Id="rId5" Type="http://schemas.openxmlformats.org/officeDocument/2006/relationships/hyperlink" Target="http://biblia.com/bible/kjv1900/Psa%2034.14" TargetMode="External"/><Relationship Id="rId6" Type="http://schemas.openxmlformats.org/officeDocument/2006/relationships/hyperlink" Target="http://biblia.com/bible/kjv1900/Zechariah%208.10"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sword://KJV/Matthew%2024:21" TargetMode="External"/><Relationship Id="rId4" Type="http://schemas.openxmlformats.org/officeDocument/2006/relationships/hyperlink" Target="http://biblia.com/bible/kjv1900/Dan.%2012.1" TargetMode="External"/><Relationship Id="rId5" Type="http://schemas.openxmlformats.org/officeDocument/2006/relationships/hyperlink" Target="http://biblia.com/bible/kjv1900/Matt.%2024.21"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baseline="0" dirty="0" smtClean="0"/>
              <a:t>If I were to ask you to define the “Battle of Armageddon” in a few words, what would you say?  </a:t>
            </a:r>
            <a:r>
              <a:rPr lang="en-US" sz="1600" b="1" baseline="0" dirty="0" smtClean="0"/>
              <a:t>(CLICK)</a:t>
            </a:r>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none" strike="noStrike" kern="1200" dirty="0" smtClean="0">
                <a:solidFill>
                  <a:schemeClr val="tx1"/>
                </a:solidFill>
                <a:effectLst/>
                <a:latin typeface="+mn-lt"/>
                <a:ea typeface="+mn-ea"/>
                <a:cs typeface="+mn-cs"/>
                <a:hlinkClick r:id="rId3" action="ppaction://hlinkfile"/>
              </a:rPr>
              <a:t>Joel 2:1</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Blow ye the trumpet in Zion, and sound an alarm in my holy mountain: let all the inhabitants of the land tremble: for the day of the LORD cometh, for </a:t>
            </a:r>
            <a:r>
              <a:rPr lang="en-US" sz="1600" i="1" kern="1200" dirty="0" smtClean="0">
                <a:solidFill>
                  <a:schemeClr val="tx1"/>
                </a:solidFill>
                <a:effectLst/>
                <a:latin typeface="+mn-lt"/>
                <a:ea typeface="+mn-ea"/>
                <a:cs typeface="+mn-cs"/>
              </a:rPr>
              <a:t>it is</a:t>
            </a:r>
            <a:r>
              <a:rPr lang="en-US" sz="1600" kern="1200" dirty="0" smtClean="0">
                <a:solidFill>
                  <a:schemeClr val="tx1"/>
                </a:solidFill>
                <a:effectLst/>
                <a:latin typeface="+mn-lt"/>
                <a:ea typeface="+mn-ea"/>
                <a:cs typeface="+mn-cs"/>
              </a:rPr>
              <a:t> nigh at hand;</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10</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u="none" strike="noStrike" kern="1200" dirty="0" smtClean="0">
                <a:solidFill>
                  <a:schemeClr val="tx1"/>
                </a:solidFill>
                <a:effectLst/>
                <a:latin typeface="+mn-lt"/>
                <a:ea typeface="+mn-ea"/>
                <a:cs typeface="+mn-cs"/>
                <a:hlinkClick r:id="rId3" action="ppaction://hlinkfile"/>
              </a:rPr>
              <a:t>Joel 2:2</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 day of darkness and of gloominess, a day of clouds and of thick darkness, as the morning spread upon the mountains: a great people and a strong; </a:t>
            </a:r>
            <a:endParaRPr lang="en-US" sz="1600" kern="1200" dirty="0" smtClean="0">
              <a:solidFill>
                <a:schemeClr val="tx1"/>
              </a:solidFill>
              <a:effectLst/>
              <a:latin typeface="+mn-lt"/>
              <a:ea typeface="+mn-ea"/>
              <a:cs typeface="+mn-cs"/>
            </a:endParaRPr>
          </a:p>
          <a:p>
            <a:pPr marL="0" indent="0">
              <a:buNone/>
            </a:pPr>
            <a:endParaRPr lang="en-US" sz="1600" kern="1200" dirty="0" smtClean="0">
              <a:solidFill>
                <a:schemeClr val="tx1"/>
              </a:solidFill>
              <a:effectLst/>
              <a:latin typeface="+mn-lt"/>
              <a:ea typeface="+mn-ea"/>
              <a:cs typeface="+mn-cs"/>
            </a:endParaRPr>
          </a:p>
          <a:p>
            <a:pPr marL="0" indent="0">
              <a:buNone/>
            </a:pPr>
            <a:r>
              <a:rPr lang="en-US" sz="1600" kern="1200" dirty="0" smtClean="0">
                <a:solidFill>
                  <a:schemeClr val="tx1"/>
                </a:solidFill>
                <a:effectLst/>
                <a:latin typeface="+mn-lt"/>
                <a:ea typeface="+mn-ea"/>
                <a:cs typeface="+mn-cs"/>
              </a:rPr>
              <a:t>That’s right…a</a:t>
            </a:r>
            <a:r>
              <a:rPr lang="en-US" sz="1600" kern="1200" baseline="0" dirty="0" smtClean="0">
                <a:solidFill>
                  <a:schemeClr val="tx1"/>
                </a:solidFill>
                <a:effectLst/>
                <a:latin typeface="+mn-lt"/>
                <a:ea typeface="+mn-ea"/>
                <a:cs typeface="+mn-cs"/>
              </a:rPr>
              <a:t> swarm of locusts are innumerable; they </a:t>
            </a:r>
            <a:r>
              <a:rPr lang="en-US" sz="1600" kern="1200" dirty="0" smtClean="0">
                <a:solidFill>
                  <a:schemeClr val="tx1"/>
                </a:solidFill>
                <a:effectLst/>
                <a:latin typeface="+mn-lt"/>
                <a:ea typeface="+mn-ea"/>
                <a:cs typeface="+mn-cs"/>
              </a:rPr>
              <a:t>exceed computation: the Hebrews called them 'the countless,' and the Arabs knew them as 'the darkeners of the sun.'   Innumerable as the drops of water or the sands of the seashore, their flight obscures the sun and casts a thick shadow on the earth ( Exodus 10:15 ; Judges 6:5 ; 7:12 ; Jeremiah 46:23 ; Joel 2:10 ). </a:t>
            </a:r>
          </a:p>
          <a:p>
            <a:pPr marL="0" indent="0">
              <a:buNone/>
            </a:pP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effectLst/>
                <a:latin typeface="+mn-lt"/>
                <a:ea typeface="+mn-ea"/>
                <a:cs typeface="+mn-cs"/>
              </a:rPr>
              <a:t>there </a:t>
            </a:r>
            <a:r>
              <a:rPr lang="en-US" sz="1600" u="sng" kern="1200" dirty="0" smtClean="0">
                <a:solidFill>
                  <a:schemeClr val="tx1"/>
                </a:solidFill>
                <a:effectLst/>
                <a:latin typeface="+mn-lt"/>
                <a:ea typeface="+mn-ea"/>
                <a:cs typeface="+mn-cs"/>
              </a:rPr>
              <a:t>hath not been ever the like, neither shall be any more after it, </a:t>
            </a:r>
            <a:r>
              <a:rPr lang="en-US" sz="1600" i="1" u="sng" kern="1200" dirty="0" smtClean="0">
                <a:solidFill>
                  <a:schemeClr val="tx1"/>
                </a:solidFill>
                <a:effectLst/>
                <a:latin typeface="+mn-lt"/>
                <a:ea typeface="+mn-ea"/>
                <a:cs typeface="+mn-cs"/>
              </a:rPr>
              <a:t>even</a:t>
            </a:r>
            <a:r>
              <a:rPr lang="en-US" sz="1600" u="sng" kern="1200" dirty="0" smtClean="0">
                <a:solidFill>
                  <a:schemeClr val="tx1"/>
                </a:solidFill>
                <a:effectLst/>
                <a:latin typeface="+mn-lt"/>
                <a:ea typeface="+mn-ea"/>
                <a:cs typeface="+mn-cs"/>
              </a:rPr>
              <a:t> to the years of many generations</a:t>
            </a:r>
            <a:r>
              <a:rPr lang="en-US" sz="1600" u="none" kern="1200" dirty="0" smtClean="0">
                <a:solidFill>
                  <a:schemeClr val="tx1"/>
                </a:solidFill>
                <a:effectLst/>
                <a:latin typeface="+mn-lt"/>
                <a:ea typeface="+mn-ea"/>
                <a:cs typeface="+mn-cs"/>
              </a:rPr>
              <a:t>.</a:t>
            </a:r>
            <a:r>
              <a:rPr lang="en-US" sz="1600" u="none" kern="1200" baseline="0" dirty="0" smtClean="0">
                <a:solidFill>
                  <a:schemeClr val="tx1"/>
                </a:solidFill>
                <a:effectLst/>
                <a:latin typeface="+mn-lt"/>
                <a:ea typeface="+mn-ea"/>
                <a:cs typeface="+mn-cs"/>
              </a:rPr>
              <a:t>  </a:t>
            </a:r>
            <a:r>
              <a:rPr lang="en-US" sz="1600" u="none" kern="1200" dirty="0" smtClean="0">
                <a:solidFill>
                  <a:schemeClr val="tx1"/>
                </a:solidFill>
                <a:effectLst/>
                <a:latin typeface="+mn-lt"/>
                <a:ea typeface="+mn-ea"/>
                <a:cs typeface="+mn-cs"/>
              </a:rPr>
              <a:t>Does the last half of this scripture have a familiar sound</a:t>
            </a:r>
            <a:r>
              <a:rPr lang="en-US" sz="1600" u="none" kern="1200" baseline="0" dirty="0" smtClean="0">
                <a:solidFill>
                  <a:schemeClr val="tx1"/>
                </a:solidFill>
                <a:effectLst/>
                <a:latin typeface="+mn-lt"/>
                <a:ea typeface="+mn-ea"/>
                <a:cs typeface="+mn-cs"/>
              </a:rPr>
              <a:t> to you?</a:t>
            </a:r>
            <a:r>
              <a:rPr lang="en-US" sz="1600" u="none" kern="1200" dirty="0" smtClean="0">
                <a:solidFill>
                  <a:schemeClr val="tx1"/>
                </a:solidFill>
                <a:effectLst/>
                <a:latin typeface="+mn-lt"/>
                <a:ea typeface="+mn-ea"/>
                <a:cs typeface="+mn-cs"/>
              </a:rPr>
              <a:t>…what other</a:t>
            </a:r>
            <a:r>
              <a:rPr lang="en-US" sz="1600" u="none" kern="1200" baseline="0" dirty="0" smtClean="0">
                <a:solidFill>
                  <a:schemeClr val="tx1"/>
                </a:solidFill>
                <a:effectLst/>
                <a:latin typeface="+mn-lt"/>
                <a:ea typeface="+mn-ea"/>
                <a:cs typeface="+mn-cs"/>
              </a:rPr>
              <a:t> scripture sounds like this?</a:t>
            </a:r>
            <a:r>
              <a:rPr lang="en-US" sz="1600" b="0" kern="1200" dirty="0" smtClean="0">
                <a:solidFill>
                  <a:schemeClr val="tx1"/>
                </a:solidFill>
                <a:latin typeface="+mn-lt"/>
                <a:ea typeface="+mn-ea"/>
                <a:cs typeface="+mn-cs"/>
              </a:rPr>
              <a:t>  </a:t>
            </a:r>
            <a:endParaRPr lang="en-US" sz="1600" baseline="0" dirty="0" smtClean="0"/>
          </a:p>
          <a:p>
            <a:pPr marL="0" indent="0">
              <a:buNone/>
            </a:pPr>
            <a:r>
              <a:rPr lang="en-US" sz="1600" b="1" kern="1200" dirty="0" smtClean="0">
                <a:solidFill>
                  <a:schemeClr val="tx1"/>
                </a:solidFill>
                <a:latin typeface="+mn-lt"/>
                <a:ea typeface="+mn-ea"/>
                <a:cs typeface="+mn-cs"/>
              </a:rPr>
              <a:t>Matthew 24:21</a:t>
            </a:r>
            <a:r>
              <a:rPr lang="en-US" sz="1600" kern="1200" dirty="0" smtClean="0">
                <a:solidFill>
                  <a:schemeClr val="tx1"/>
                </a:solidFill>
                <a:latin typeface="+mn-lt"/>
                <a:ea typeface="+mn-ea"/>
                <a:cs typeface="+mn-cs"/>
              </a:rPr>
              <a:t>: For then shall be great </a:t>
            </a:r>
            <a:r>
              <a:rPr lang="en-US" sz="1600" b="1" kern="1200" dirty="0" smtClean="0">
                <a:solidFill>
                  <a:schemeClr val="tx1"/>
                </a:solidFill>
                <a:latin typeface="+mn-lt"/>
                <a:ea typeface="+mn-ea"/>
                <a:cs typeface="+mn-cs"/>
              </a:rPr>
              <a:t>tribulation</a:t>
            </a:r>
            <a:r>
              <a:rPr lang="en-US" sz="1600" b="0" kern="1200" dirty="0" smtClean="0">
                <a:solidFill>
                  <a:schemeClr val="tx1"/>
                </a:solidFill>
                <a:latin typeface="+mn-lt"/>
                <a:ea typeface="+mn-ea"/>
                <a:cs typeface="+mn-cs"/>
              </a:rPr>
              <a:t>, such as was not since the beginning of the world to this time, no, nor ever shall be. </a:t>
            </a:r>
            <a:r>
              <a:rPr lang="en-US" sz="1600" b="0" kern="1200" baseline="0" dirty="0" smtClean="0">
                <a:solidFill>
                  <a:schemeClr val="tx1"/>
                </a:solidFill>
                <a:latin typeface="+mn-lt"/>
                <a:ea typeface="+mn-ea"/>
                <a:cs typeface="+mn-cs"/>
              </a:rPr>
              <a:t>…let’s read both scriptures again.</a:t>
            </a:r>
            <a:endParaRPr lang="en-US" sz="1600" b="0" kern="1200" dirty="0" smtClean="0">
              <a:solidFill>
                <a:schemeClr val="tx1"/>
              </a:solidFill>
              <a:latin typeface="+mn-lt"/>
              <a:ea typeface="+mn-ea"/>
              <a:cs typeface="+mn-cs"/>
            </a:endParaRPr>
          </a:p>
          <a:p>
            <a:pPr marL="0" indent="0">
              <a:buNone/>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Dan 12:1: </a:t>
            </a:r>
            <a:r>
              <a:rPr lang="en-US" sz="1600" b="0" kern="1200" dirty="0" smtClean="0">
                <a:solidFill>
                  <a:schemeClr val="tx1"/>
                </a:solidFill>
                <a:latin typeface="+mn-lt"/>
                <a:ea typeface="+mn-ea"/>
                <a:cs typeface="+mn-cs"/>
              </a:rPr>
              <a:t>…and </a:t>
            </a:r>
            <a:r>
              <a:rPr lang="en-US" sz="1600" kern="1200" dirty="0" smtClean="0">
                <a:solidFill>
                  <a:schemeClr val="tx1"/>
                </a:solidFill>
                <a:latin typeface="+mn-lt"/>
                <a:ea typeface="+mn-ea"/>
                <a:cs typeface="+mn-cs"/>
              </a:rPr>
              <a:t>there shall be a time of trouble, such as never was since there was a nation </a:t>
            </a:r>
            <a:r>
              <a:rPr lang="en-US" sz="1600" i="1" kern="1200" dirty="0" smtClean="0">
                <a:solidFill>
                  <a:schemeClr val="tx1"/>
                </a:solidFill>
                <a:latin typeface="+mn-lt"/>
                <a:ea typeface="+mn-ea"/>
                <a:cs typeface="+mn-cs"/>
              </a:rPr>
              <a:t>even</a:t>
            </a:r>
            <a:r>
              <a:rPr lang="en-US" sz="1600" i="0" kern="1200" dirty="0" smtClean="0">
                <a:solidFill>
                  <a:schemeClr val="tx1"/>
                </a:solidFill>
                <a:latin typeface="+mn-lt"/>
                <a:ea typeface="+mn-ea"/>
                <a:cs typeface="+mn-cs"/>
              </a:rPr>
              <a:t> to that same time:</a:t>
            </a:r>
            <a:r>
              <a:rPr lang="en-US" sz="1600" i="0" kern="1200" baseline="0" dirty="0" smtClean="0">
                <a:solidFill>
                  <a:schemeClr val="tx1"/>
                </a:solidFill>
                <a:latin typeface="+mn-lt"/>
                <a:ea typeface="+mn-ea"/>
                <a:cs typeface="+mn-cs"/>
              </a:rPr>
              <a:t>  We think this may be our first clue as to where to look for the Lord’s Great Army</a:t>
            </a:r>
            <a:endParaRPr lang="en-US" sz="1600" i="0" kern="1200" dirty="0" smtClean="0">
              <a:solidFill>
                <a:schemeClr val="tx1"/>
              </a:solidFill>
              <a:latin typeface="+mn-lt"/>
              <a:ea typeface="+mn-ea"/>
              <a:cs typeface="+mn-cs"/>
            </a:endParaRPr>
          </a:p>
          <a:p>
            <a:pPr marL="0" indent="0">
              <a:buNone/>
            </a:pPr>
            <a:endParaRPr lang="en-US" sz="1600" kern="1200" dirty="0" smtClean="0">
              <a:solidFill>
                <a:schemeClr val="tx1"/>
              </a:solidFill>
              <a:effectLst/>
              <a:latin typeface="+mn-lt"/>
              <a:ea typeface="+mn-ea"/>
              <a:cs typeface="+mn-cs"/>
            </a:endParaRPr>
          </a:p>
          <a:p>
            <a:r>
              <a:rPr lang="en-US" sz="1600" b="1" kern="1200" dirty="0" smtClean="0">
                <a:solidFill>
                  <a:schemeClr val="tx1"/>
                </a:solidFill>
                <a:latin typeface="+mn-lt"/>
                <a:ea typeface="+mn-ea"/>
                <a:cs typeface="+mn-cs"/>
              </a:rPr>
              <a:t>Exodus 10:13: </a:t>
            </a:r>
            <a:r>
              <a:rPr lang="en-US" sz="1600" b="0" kern="1200" dirty="0" smtClean="0">
                <a:solidFill>
                  <a:schemeClr val="tx1"/>
                </a:solidFill>
                <a:latin typeface="+mn-lt"/>
                <a:ea typeface="+mn-ea"/>
                <a:cs typeface="+mn-cs"/>
              </a:rPr>
              <a:t>And Moses stretched forth his rod over the land of Egypt, and the LORD brought an east wind upon the land all that day, and all </a:t>
            </a:r>
            <a:r>
              <a:rPr lang="en-US" sz="1600" b="0" i="1" kern="1200" dirty="0" smtClean="0">
                <a:solidFill>
                  <a:schemeClr val="tx1"/>
                </a:solidFill>
                <a:latin typeface="+mn-lt"/>
                <a:ea typeface="+mn-ea"/>
                <a:cs typeface="+mn-cs"/>
              </a:rPr>
              <a:t>that</a:t>
            </a:r>
            <a:r>
              <a:rPr lang="en-US" sz="1600" b="0" i="0" kern="1200" dirty="0" smtClean="0">
                <a:solidFill>
                  <a:schemeClr val="tx1"/>
                </a:solidFill>
                <a:latin typeface="+mn-lt"/>
                <a:ea typeface="+mn-ea"/>
                <a:cs typeface="+mn-cs"/>
              </a:rPr>
              <a:t> night; </a:t>
            </a:r>
            <a:r>
              <a:rPr lang="en-US" sz="1600" b="0" i="1" kern="1200" dirty="0" smtClean="0">
                <a:solidFill>
                  <a:schemeClr val="tx1"/>
                </a:solidFill>
                <a:latin typeface="+mn-lt"/>
                <a:ea typeface="+mn-ea"/>
                <a:cs typeface="+mn-cs"/>
              </a:rPr>
              <a:t>and</a:t>
            </a:r>
            <a:r>
              <a:rPr lang="en-US" sz="1600" b="0" i="0" kern="1200" dirty="0" smtClean="0">
                <a:solidFill>
                  <a:schemeClr val="tx1"/>
                </a:solidFill>
                <a:latin typeface="+mn-lt"/>
                <a:ea typeface="+mn-ea"/>
                <a:cs typeface="+mn-cs"/>
              </a:rPr>
              <a:t> when it was morning, the east wind brought the locusts.</a:t>
            </a:r>
          </a:p>
          <a:p>
            <a:r>
              <a:rPr lang="en-US" sz="1600" b="1" i="0" kern="1200" dirty="0" smtClean="0">
                <a:solidFill>
                  <a:schemeClr val="tx1"/>
                </a:solidFill>
                <a:latin typeface="+mn-lt"/>
                <a:ea typeface="+mn-ea"/>
                <a:cs typeface="+mn-cs"/>
              </a:rPr>
              <a:t>Exodus 10:14: </a:t>
            </a:r>
            <a:r>
              <a:rPr lang="en-US" sz="1600" b="0" i="0" kern="1200" dirty="0" smtClean="0">
                <a:solidFill>
                  <a:schemeClr val="tx1"/>
                </a:solidFill>
                <a:latin typeface="+mn-lt"/>
                <a:ea typeface="+mn-ea"/>
                <a:cs typeface="+mn-cs"/>
              </a:rPr>
              <a:t>And the locusts went up over all the land of Egypt, and rested in all the coasts of Egypt: very grievous </a:t>
            </a:r>
            <a:r>
              <a:rPr lang="en-US" sz="1600" b="0" i="1" kern="1200" dirty="0" smtClean="0">
                <a:solidFill>
                  <a:schemeClr val="tx1"/>
                </a:solidFill>
                <a:latin typeface="+mn-lt"/>
                <a:ea typeface="+mn-ea"/>
                <a:cs typeface="+mn-cs"/>
              </a:rPr>
              <a:t>were they</a:t>
            </a:r>
            <a:r>
              <a:rPr lang="en-US" sz="1600" b="0" i="0" kern="1200" dirty="0" smtClean="0">
                <a:solidFill>
                  <a:schemeClr val="tx1"/>
                </a:solidFill>
                <a:latin typeface="+mn-lt"/>
                <a:ea typeface="+mn-ea"/>
                <a:cs typeface="+mn-cs"/>
              </a:rPr>
              <a:t>; before them there were no such locusts as they, neither after them shall be such.</a:t>
            </a:r>
          </a:p>
          <a:p>
            <a:r>
              <a:rPr lang="en-US" sz="1600" b="1" i="0" kern="1200" dirty="0" smtClean="0">
                <a:solidFill>
                  <a:schemeClr val="tx1"/>
                </a:solidFill>
                <a:latin typeface="+mn-lt"/>
                <a:ea typeface="+mn-ea"/>
                <a:cs typeface="+mn-cs"/>
              </a:rPr>
              <a:t>Exodus 10:15: </a:t>
            </a:r>
            <a:r>
              <a:rPr lang="en-US" sz="1600" b="0" i="0" kern="1200" dirty="0" smtClean="0">
                <a:solidFill>
                  <a:schemeClr val="tx1"/>
                </a:solidFill>
                <a:latin typeface="+mn-lt"/>
                <a:ea typeface="+mn-ea"/>
                <a:cs typeface="+mn-cs"/>
              </a:rPr>
              <a:t>For they covered the face of the whole earth, so that the land was darkened; and they did eat every herb of the land, and all the fruit of the trees which the hail had left: and there remained not any green thing in the trees, or in the herbs of the field, through all the land of Egypt.</a:t>
            </a:r>
            <a:endParaRPr lang="en-US" sz="1600" kern="1200" dirty="0" smtClean="0">
              <a:solidFill>
                <a:schemeClr val="tx1"/>
              </a:solidFill>
              <a:effectLst/>
              <a:latin typeface="+mn-lt"/>
              <a:ea typeface="+mn-ea"/>
              <a:cs typeface="+mn-cs"/>
            </a:endParaRPr>
          </a:p>
          <a:p>
            <a:pPr marL="0" indent="0">
              <a:buNone/>
            </a:pPr>
            <a:endParaRPr lang="en-US" sz="16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locust is a well</a:t>
            </a:r>
            <a:r>
              <a:rPr lang="en-US" sz="1600" kern="1200" dirty="0" smtClean="0">
                <a:solidFill>
                  <a:schemeClr val="tx1"/>
                </a:solidFill>
                <a:latin typeface="+mn-lt"/>
                <a:ea typeface="+mn-ea"/>
                <a:cs typeface="+mn-cs"/>
              </a:rPr>
              <a:t>‐known insect, of the grasshopper family, which commits terrible ravages on vegetation in the countries which it visits. </a:t>
            </a:r>
            <a:r>
              <a:rPr lang="en-US" sz="1600" kern="1200" dirty="0" smtClean="0">
                <a:solidFill>
                  <a:schemeClr val="tx1"/>
                </a:solidFill>
                <a:effectLst/>
                <a:latin typeface="+mn-lt"/>
                <a:ea typeface="+mn-ea"/>
                <a:cs typeface="+mn-cs"/>
              </a:rPr>
              <a:t>Unable to guide their own flight, though capable of crossing large spaces, they are at the mercy of the wind, which bears them as blind instruments of Providence to the doomed region given over to them for the time. Woe to the countries beneath them if the wind fall and let them alight!</a:t>
            </a: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11</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kern="1200" dirty="0" smtClean="0">
                <a:solidFill>
                  <a:schemeClr val="tx1"/>
                </a:solidFill>
                <a:latin typeface="+mn-lt"/>
                <a:ea typeface="+mn-ea"/>
                <a:cs typeface="+mn-cs"/>
              </a:rPr>
              <a:t>Joel 2:3: </a:t>
            </a:r>
            <a:r>
              <a:rPr lang="en-US" sz="1600" b="0" kern="1200" dirty="0" smtClean="0">
                <a:solidFill>
                  <a:schemeClr val="tx1"/>
                </a:solidFill>
                <a:latin typeface="+mn-lt"/>
                <a:ea typeface="+mn-ea"/>
                <a:cs typeface="+mn-cs"/>
              </a:rPr>
              <a:t>A fire devoureth before them; and behind them a flame burneth: the land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as the garden of Eden before them, (</a:t>
            </a:r>
            <a:r>
              <a:rPr lang="en-US" sz="1600" b="1" i="0" kern="1200" dirty="0" smtClean="0">
                <a:solidFill>
                  <a:schemeClr val="tx1"/>
                </a:solidFill>
                <a:latin typeface="+mn-lt"/>
                <a:ea typeface="+mn-ea"/>
                <a:cs typeface="+mn-cs"/>
              </a:rPr>
              <a:t>click</a:t>
            </a:r>
            <a:r>
              <a:rPr lang="en-US" sz="1600" b="0" i="0" kern="1200" dirty="0" smtClean="0">
                <a:solidFill>
                  <a:schemeClr val="tx1"/>
                </a:solidFill>
                <a:latin typeface="+mn-lt"/>
                <a:ea typeface="+mn-ea"/>
                <a:cs typeface="+mn-cs"/>
              </a:rPr>
              <a:t>)</a:t>
            </a:r>
          </a:p>
          <a:p>
            <a:pPr marL="0" indent="0">
              <a:buNone/>
            </a:pPr>
            <a:endParaRPr lang="en-US" sz="1600" b="0" i="0" kern="1200" dirty="0" smtClean="0">
              <a:solidFill>
                <a:schemeClr val="tx1"/>
              </a:solidFill>
              <a:latin typeface="+mn-lt"/>
              <a:ea typeface="+mn-ea"/>
              <a:cs typeface="+mn-cs"/>
            </a:endParaRP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12</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kern="1200" dirty="0" smtClean="0">
                <a:solidFill>
                  <a:schemeClr val="tx1"/>
                </a:solidFill>
                <a:latin typeface="+mn-lt"/>
                <a:ea typeface="+mn-ea"/>
                <a:cs typeface="+mn-cs"/>
              </a:rPr>
              <a:t>Joel</a:t>
            </a:r>
            <a:r>
              <a:rPr lang="en-US" sz="1600" kern="1200" dirty="0" smtClean="0">
                <a:solidFill>
                  <a:schemeClr val="tx1"/>
                </a:solidFill>
                <a:latin typeface="+mn-lt"/>
                <a:ea typeface="+mn-ea"/>
                <a:cs typeface="+mn-cs"/>
              </a:rPr>
              <a:t> 2:3</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and behind them a desolate wilderness; yea, and nothing shall escape them.</a:t>
            </a:r>
          </a:p>
          <a:p>
            <a:pPr marL="0" indent="0">
              <a:buNone/>
            </a:pPr>
            <a:endParaRPr lang="en-US" sz="1600" kern="1200" dirty="0" smtClean="0">
              <a:solidFill>
                <a:schemeClr val="tx1"/>
              </a:solidFill>
              <a:effectLst/>
              <a:latin typeface="+mn-lt"/>
              <a:ea typeface="+mn-ea"/>
              <a:cs typeface="+mn-cs"/>
            </a:endParaRPr>
          </a:p>
          <a:p>
            <a:pPr marL="0" indent="0">
              <a:buNone/>
            </a:pPr>
            <a:r>
              <a:rPr lang="en-US" sz="1600" kern="1200" dirty="0" smtClean="0">
                <a:solidFill>
                  <a:schemeClr val="tx1"/>
                </a:solidFill>
                <a:effectLst/>
                <a:latin typeface="+mn-lt"/>
                <a:ea typeface="+mn-ea"/>
                <a:cs typeface="+mn-cs"/>
              </a:rPr>
              <a:t>The devastations locusts make in Eastern lands are often very appalling. Their invasions are the heaviest calamites that can befall a country. </a:t>
            </a: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smtClean="0">
                <a:solidFill>
                  <a:schemeClr val="tx1"/>
                </a:solidFill>
                <a:latin typeface="+mn-lt"/>
                <a:ea typeface="+mn-ea"/>
                <a:cs typeface="+mn-cs"/>
              </a:rPr>
              <a:t>Take a good look at the locust on the left and the war horse</a:t>
            </a:r>
            <a:r>
              <a:rPr lang="en-US" sz="1600" b="0" kern="1200" baseline="0" dirty="0" smtClean="0">
                <a:solidFill>
                  <a:schemeClr val="tx1"/>
                </a:solidFill>
                <a:latin typeface="+mn-lt"/>
                <a:ea typeface="+mn-ea"/>
                <a:cs typeface="+mn-cs"/>
              </a:rPr>
              <a:t>, clad in battle armor on the right.</a:t>
            </a:r>
            <a:endParaRPr lang="en-US" sz="1600" b="0" kern="1200" dirty="0" smtClean="0">
              <a:solidFill>
                <a:schemeClr val="tx1"/>
              </a:solidFill>
              <a:latin typeface="+mn-lt"/>
              <a:ea typeface="+mn-ea"/>
              <a:cs typeface="+mn-cs"/>
            </a:endParaRPr>
          </a:p>
          <a:p>
            <a:endParaRPr lang="en-US" sz="1600" b="1" kern="120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Joel </a:t>
            </a:r>
            <a:r>
              <a:rPr lang="en-US" sz="1600" b="1" kern="1200" dirty="0" smtClean="0">
                <a:solidFill>
                  <a:schemeClr val="tx1"/>
                </a:solidFill>
                <a:latin typeface="+mn-lt"/>
                <a:ea typeface="+mn-ea"/>
                <a:cs typeface="+mn-cs"/>
              </a:rPr>
              <a:t>2:4: </a:t>
            </a:r>
            <a:r>
              <a:rPr lang="en-US" sz="1600" b="0" kern="1200" dirty="0" smtClean="0">
                <a:solidFill>
                  <a:schemeClr val="tx1"/>
                </a:solidFill>
                <a:latin typeface="+mn-lt"/>
                <a:ea typeface="+mn-ea"/>
                <a:cs typeface="+mn-cs"/>
              </a:rPr>
              <a:t>The appearance of them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as the appearance of horses; and as horsemen, so shall they run.</a:t>
            </a:r>
            <a:endParaRPr lang="en-US" sz="1600" b="1" kern="1200" dirty="0" smtClean="0">
              <a:solidFill>
                <a:schemeClr val="tx1"/>
              </a:solidFill>
              <a:latin typeface="+mn-lt"/>
              <a:ea typeface="+mn-ea"/>
              <a:cs typeface="+mn-cs"/>
            </a:endParaRPr>
          </a:p>
          <a:p>
            <a:endParaRPr lang="en-US" sz="1600" b="1" kern="120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Revelation 9:7: </a:t>
            </a:r>
            <a:r>
              <a:rPr lang="en-US" sz="1600" b="0" kern="1200" dirty="0" smtClean="0">
                <a:solidFill>
                  <a:schemeClr val="tx1"/>
                </a:solidFill>
                <a:latin typeface="+mn-lt"/>
                <a:ea typeface="+mn-ea"/>
                <a:cs typeface="+mn-cs"/>
              </a:rPr>
              <a:t>And the shapes of the locusts </a:t>
            </a:r>
            <a:r>
              <a:rPr lang="en-US" sz="1600" b="0" i="1" kern="1200" dirty="0" smtClean="0">
                <a:solidFill>
                  <a:schemeClr val="tx1"/>
                </a:solidFill>
                <a:latin typeface="+mn-lt"/>
                <a:ea typeface="+mn-ea"/>
                <a:cs typeface="+mn-cs"/>
              </a:rPr>
              <a:t>were</a:t>
            </a:r>
            <a:r>
              <a:rPr lang="en-US" sz="1600" b="0" i="0" kern="1200" dirty="0" smtClean="0">
                <a:solidFill>
                  <a:schemeClr val="tx1"/>
                </a:solidFill>
                <a:latin typeface="+mn-lt"/>
                <a:ea typeface="+mn-ea"/>
                <a:cs typeface="+mn-cs"/>
              </a:rPr>
              <a:t> like unto horses prepared unto battle; and on their heads </a:t>
            </a:r>
            <a:r>
              <a:rPr lang="en-US" sz="1600" b="0" i="1" kern="1200" dirty="0" smtClean="0">
                <a:solidFill>
                  <a:schemeClr val="tx1"/>
                </a:solidFill>
                <a:latin typeface="+mn-lt"/>
                <a:ea typeface="+mn-ea"/>
                <a:cs typeface="+mn-cs"/>
              </a:rPr>
              <a:t>were</a:t>
            </a:r>
            <a:r>
              <a:rPr lang="en-US" sz="1600" b="0" i="0" kern="1200" dirty="0" smtClean="0">
                <a:solidFill>
                  <a:schemeClr val="tx1"/>
                </a:solidFill>
                <a:latin typeface="+mn-lt"/>
                <a:ea typeface="+mn-ea"/>
                <a:cs typeface="+mn-cs"/>
              </a:rPr>
              <a:t> as it were crowns like gold, and their faces </a:t>
            </a:r>
            <a:r>
              <a:rPr lang="en-US" sz="1600" b="0" i="1" kern="1200" dirty="0" smtClean="0">
                <a:solidFill>
                  <a:schemeClr val="tx1"/>
                </a:solidFill>
                <a:latin typeface="+mn-lt"/>
                <a:ea typeface="+mn-ea"/>
                <a:cs typeface="+mn-cs"/>
              </a:rPr>
              <a:t>were</a:t>
            </a:r>
            <a:r>
              <a:rPr lang="en-US" sz="1600" b="0" i="0" kern="1200" dirty="0" smtClean="0">
                <a:solidFill>
                  <a:schemeClr val="tx1"/>
                </a:solidFill>
                <a:latin typeface="+mn-lt"/>
                <a:ea typeface="+mn-ea"/>
                <a:cs typeface="+mn-cs"/>
              </a:rPr>
              <a:t> as the faces of men</a:t>
            </a:r>
            <a:r>
              <a:rPr lang="en-US" sz="1600" b="0" i="0" kern="1200" dirty="0" smtClean="0">
                <a:solidFill>
                  <a:schemeClr val="tx1"/>
                </a:solidFill>
                <a:latin typeface="+mn-lt"/>
                <a:ea typeface="+mn-ea"/>
                <a:cs typeface="+mn-cs"/>
              </a:rPr>
              <a:t>.</a:t>
            </a:r>
          </a:p>
          <a:p>
            <a:endParaRPr lang="en-US" sz="1600" b="0" i="0" kern="1200" dirty="0" smtClean="0">
              <a:solidFill>
                <a:schemeClr val="tx1"/>
              </a:solidFill>
              <a:latin typeface="+mn-lt"/>
              <a:ea typeface="+mn-ea"/>
              <a:cs typeface="+mn-cs"/>
            </a:endParaRPr>
          </a:p>
          <a:p>
            <a:r>
              <a:rPr lang="en-US" sz="1600" b="0" i="0" kern="1200" dirty="0" smtClean="0">
                <a:solidFill>
                  <a:schemeClr val="tx1"/>
                </a:solidFill>
                <a:latin typeface="+mn-lt"/>
                <a:ea typeface="+mn-ea"/>
                <a:cs typeface="+mn-cs"/>
              </a:rPr>
              <a:t>Take another look at the locust…it almost</a:t>
            </a:r>
            <a:r>
              <a:rPr lang="en-US" sz="1600" b="0" i="0" kern="1200" baseline="0" dirty="0" smtClean="0">
                <a:solidFill>
                  <a:schemeClr val="tx1"/>
                </a:solidFill>
                <a:latin typeface="+mn-lt"/>
                <a:ea typeface="+mn-ea"/>
                <a:cs typeface="+mn-cs"/>
              </a:rPr>
              <a:t> appears to have a face of a man.</a:t>
            </a:r>
            <a:endParaRPr lang="en-US" sz="1600" b="0" i="0" kern="1200" dirty="0" smtClean="0">
              <a:solidFill>
                <a:schemeClr val="tx1"/>
              </a:solidFill>
              <a:latin typeface="+mn-lt"/>
              <a:ea typeface="+mn-ea"/>
              <a:cs typeface="+mn-cs"/>
            </a:endParaRPr>
          </a:p>
          <a:p>
            <a:endParaRPr lang="en-US" sz="1600" b="0" i="0" kern="1200" dirty="0" smtClean="0">
              <a:solidFill>
                <a:schemeClr val="tx1"/>
              </a:solidFill>
              <a:latin typeface="+mn-lt"/>
              <a:ea typeface="+mn-ea"/>
              <a:cs typeface="+mn-cs"/>
            </a:endParaRPr>
          </a:p>
          <a:p>
            <a:endParaRPr lang="en-US" sz="1600" b="0" i="0" kern="1200" dirty="0" smtClean="0">
              <a:solidFill>
                <a:schemeClr val="tx1"/>
              </a:solidFill>
              <a:latin typeface="+mn-lt"/>
              <a:ea typeface="+mn-ea"/>
              <a:cs typeface="+mn-cs"/>
            </a:endParaRP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14</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Joel 2:5: </a:t>
            </a:r>
            <a:r>
              <a:rPr lang="en-US" sz="1600" b="0" kern="1200" dirty="0" smtClean="0">
                <a:solidFill>
                  <a:schemeClr val="tx1"/>
                </a:solidFill>
                <a:latin typeface="+mn-lt"/>
                <a:ea typeface="+mn-ea"/>
                <a:cs typeface="+mn-cs"/>
              </a:rPr>
              <a:t>Like the noise of chariots on the tops of mountains shall they leap, like the noise of a flame of fire that devoureth the stubble, as a strong people set in battle array.</a:t>
            </a:r>
          </a:p>
          <a:p>
            <a:r>
              <a:rPr lang="en-US" sz="1600" b="1" kern="1200" dirty="0" smtClean="0">
                <a:solidFill>
                  <a:schemeClr val="tx1"/>
                </a:solidFill>
                <a:latin typeface="+mn-lt"/>
                <a:ea typeface="+mn-ea"/>
                <a:cs typeface="+mn-cs"/>
              </a:rPr>
              <a:t>Joel 2:6: </a:t>
            </a:r>
            <a:r>
              <a:rPr lang="en-US" sz="1600" b="0" kern="1200" dirty="0" smtClean="0">
                <a:solidFill>
                  <a:schemeClr val="tx1"/>
                </a:solidFill>
                <a:latin typeface="+mn-lt"/>
                <a:ea typeface="+mn-ea"/>
                <a:cs typeface="+mn-cs"/>
              </a:rPr>
              <a:t>Before their face the people shall be much pained: all faces shall gather blackness.</a:t>
            </a:r>
            <a:endParaRPr lang="en-US" sz="1600" b="0" u="none" strike="noStrike" kern="1200" dirty="0" smtClean="0">
              <a:solidFill>
                <a:schemeClr val="tx1"/>
              </a:solidFill>
              <a:effectLst/>
              <a:latin typeface="+mn-lt"/>
              <a:ea typeface="+mn-ea"/>
              <a:cs typeface="+mn-cs"/>
            </a:endParaRPr>
          </a:p>
          <a:p>
            <a:endParaRPr lang="en-US" sz="1600" b="0" u="none" strike="noStrike" kern="1200" dirty="0" smtClean="0">
              <a:solidFill>
                <a:schemeClr val="tx1"/>
              </a:solidFill>
              <a:effectLst/>
              <a:latin typeface="+mn-lt"/>
              <a:ea typeface="+mn-ea"/>
              <a:cs typeface="+mn-cs"/>
            </a:endParaRPr>
          </a:p>
          <a:p>
            <a:r>
              <a:rPr lang="en-US" sz="1600" b="0" u="none" strike="noStrike" kern="1200" dirty="0" smtClean="0">
                <a:solidFill>
                  <a:schemeClr val="tx1"/>
                </a:solidFill>
                <a:effectLst/>
                <a:latin typeface="+mn-lt"/>
                <a:ea typeface="+mn-ea"/>
                <a:cs typeface="+mn-cs"/>
              </a:rPr>
              <a:t>Swarms of locust in flight have been described as sounding like a</a:t>
            </a:r>
            <a:r>
              <a:rPr lang="en-US" sz="1600" b="0" u="none" strike="noStrike" kern="1200" baseline="0" dirty="0" smtClean="0">
                <a:solidFill>
                  <a:schemeClr val="tx1"/>
                </a:solidFill>
                <a:effectLst/>
                <a:latin typeface="+mn-lt"/>
                <a:ea typeface="+mn-ea"/>
                <a:cs typeface="+mn-cs"/>
              </a:rPr>
              <a:t> crackling fire, rain and the noise of chariots. </a:t>
            </a:r>
            <a:r>
              <a:rPr lang="en-US" sz="1600" b="0" kern="1200" dirty="0" smtClean="0">
                <a:solidFill>
                  <a:schemeClr val="tx1"/>
                </a:solidFill>
                <a:effectLst/>
                <a:latin typeface="+mn-lt"/>
                <a:ea typeface="+mn-ea"/>
                <a:cs typeface="+mn-cs"/>
              </a:rPr>
              <a:t>At their approach the people are in anguish; all faces lose their </a:t>
            </a:r>
            <a:r>
              <a:rPr lang="en-US" sz="1600" b="0" kern="1200" dirty="0" err="1" smtClean="0">
                <a:solidFill>
                  <a:schemeClr val="tx1"/>
                </a:solidFill>
                <a:effectLst/>
                <a:latin typeface="+mn-lt"/>
                <a:ea typeface="+mn-ea"/>
                <a:cs typeface="+mn-cs"/>
              </a:rPr>
              <a:t>colour</a:t>
            </a:r>
            <a:r>
              <a:rPr lang="en-US" sz="1600" b="0" kern="1200" dirty="0" smtClean="0">
                <a:solidFill>
                  <a:schemeClr val="tx1"/>
                </a:solidFill>
                <a:effectLst/>
                <a:latin typeface="+mn-lt"/>
                <a:ea typeface="+mn-ea"/>
                <a:cs typeface="+mn-cs"/>
              </a:rPr>
              <a:t>' </a:t>
            </a:r>
            <a:endParaRPr lang="en-US" sz="1600" b="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15</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Joel 2:7: </a:t>
            </a:r>
            <a:r>
              <a:rPr lang="en-US" sz="1600" b="0" kern="1200" dirty="0" smtClean="0">
                <a:solidFill>
                  <a:schemeClr val="tx1"/>
                </a:solidFill>
                <a:latin typeface="+mn-lt"/>
                <a:ea typeface="+mn-ea"/>
                <a:cs typeface="+mn-cs"/>
              </a:rPr>
              <a:t>They shall run like mighty men; they shall climb the wall like men of war; and they shall march every one on his ways, and they shall not break their ranks:</a:t>
            </a:r>
          </a:p>
          <a:p>
            <a:r>
              <a:rPr lang="en-US" sz="1600" b="1" kern="1200" dirty="0" smtClean="0">
                <a:solidFill>
                  <a:schemeClr val="tx1"/>
                </a:solidFill>
                <a:latin typeface="+mn-lt"/>
                <a:ea typeface="+mn-ea"/>
                <a:cs typeface="+mn-cs"/>
              </a:rPr>
              <a:t>Joel 2:8: </a:t>
            </a:r>
            <a:r>
              <a:rPr lang="en-US" sz="1600" b="0" kern="1200" dirty="0" smtClean="0">
                <a:solidFill>
                  <a:schemeClr val="tx1"/>
                </a:solidFill>
                <a:latin typeface="+mn-lt"/>
                <a:ea typeface="+mn-ea"/>
                <a:cs typeface="+mn-cs"/>
              </a:rPr>
              <a:t>Neither shall one thrust another; they shall walk every one in his path: and </a:t>
            </a:r>
            <a:r>
              <a:rPr lang="en-US" sz="1600" b="0" i="1" kern="1200" dirty="0" smtClean="0">
                <a:solidFill>
                  <a:schemeClr val="tx1"/>
                </a:solidFill>
                <a:latin typeface="+mn-lt"/>
                <a:ea typeface="+mn-ea"/>
                <a:cs typeface="+mn-cs"/>
              </a:rPr>
              <a:t>when</a:t>
            </a:r>
            <a:r>
              <a:rPr lang="en-US" sz="1600" b="0" i="0" kern="1200" dirty="0" smtClean="0">
                <a:solidFill>
                  <a:schemeClr val="tx1"/>
                </a:solidFill>
                <a:latin typeface="+mn-lt"/>
                <a:ea typeface="+mn-ea"/>
                <a:cs typeface="+mn-cs"/>
              </a:rPr>
              <a:t> they fall upon the sword, they shall not be wounded.</a:t>
            </a:r>
          </a:p>
          <a:p>
            <a:endParaRPr lang="en-US" sz="1600" b="0" i="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Locusts spread their wings and fly so close together as to appear like one compact moving mass.</a:t>
            </a:r>
            <a:r>
              <a:rPr lang="en-US" sz="1600" kern="1200" baseline="0" dirty="0" smtClean="0">
                <a:solidFill>
                  <a:schemeClr val="tx1"/>
                </a:solidFill>
                <a:latin typeface="+mn-lt"/>
                <a:ea typeface="+mn-ea"/>
                <a:cs typeface="+mn-cs"/>
              </a:rPr>
              <a:t>  Their </a:t>
            </a:r>
            <a:r>
              <a:rPr lang="en-US" sz="1600" kern="1200" dirty="0" smtClean="0">
                <a:solidFill>
                  <a:schemeClr val="tx1"/>
                </a:solidFill>
                <a:latin typeface="+mn-lt"/>
                <a:ea typeface="+mn-ea"/>
                <a:cs typeface="+mn-cs"/>
              </a:rPr>
              <a:t>flight is slow and uniform and they don’t thrust another…no they </a:t>
            </a:r>
            <a:r>
              <a:rPr lang="en-US" sz="1600" kern="1200" dirty="0" smtClean="0">
                <a:solidFill>
                  <a:schemeClr val="tx1"/>
                </a:solidFill>
                <a:latin typeface="+mn-lt"/>
                <a:ea typeface="+mn-ea"/>
                <a:cs typeface="+mn-cs"/>
              </a:rPr>
              <a:t>do</a:t>
            </a:r>
            <a:r>
              <a:rPr lang="en-US" sz="1600" kern="1200" baseline="0" dirty="0" smtClean="0">
                <a:solidFill>
                  <a:schemeClr val="tx1"/>
                </a:solidFill>
                <a:latin typeface="+mn-lt"/>
                <a:ea typeface="+mn-ea"/>
                <a:cs typeface="+mn-cs"/>
              </a:rPr>
              <a:t> not</a:t>
            </a:r>
            <a:r>
              <a:rPr lang="en-US" sz="1600" kern="1200" dirty="0" smtClean="0">
                <a:solidFill>
                  <a:schemeClr val="tx1"/>
                </a:solidFill>
                <a:latin typeface="+mn-lt"/>
                <a:ea typeface="+mn-ea"/>
                <a:cs typeface="+mn-cs"/>
              </a:rPr>
              <a:t> </a:t>
            </a:r>
            <a:r>
              <a:rPr lang="en-US" sz="1600" kern="1200" dirty="0" smtClean="0">
                <a:solidFill>
                  <a:schemeClr val="tx1"/>
                </a:solidFill>
                <a:latin typeface="+mn-lt"/>
                <a:ea typeface="+mn-ea"/>
                <a:cs typeface="+mn-cs"/>
              </a:rPr>
              <a:t>bump into </a:t>
            </a:r>
            <a:r>
              <a:rPr lang="en-US" sz="1600" kern="1200" dirty="0" smtClean="0">
                <a:solidFill>
                  <a:schemeClr val="tx1"/>
                </a:solidFill>
                <a:latin typeface="+mn-lt"/>
                <a:ea typeface="+mn-ea"/>
                <a:cs typeface="+mn-cs"/>
              </a:rPr>
              <a:t>each another</a:t>
            </a:r>
            <a:r>
              <a:rPr lang="en-US" sz="1600" kern="1200" dirty="0" smtClean="0">
                <a:solidFill>
                  <a:schemeClr val="tx1"/>
                </a:solidFill>
                <a:latin typeface="+mn-lt"/>
                <a:ea typeface="+mn-ea"/>
                <a:cs typeface="+mn-cs"/>
              </a:rPr>
              <a:t>.</a:t>
            </a: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16</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b="1" kern="1200" dirty="0" smtClean="0">
                <a:solidFill>
                  <a:schemeClr val="tx1"/>
                </a:solidFill>
                <a:latin typeface="+mn-lt"/>
                <a:ea typeface="+mn-ea"/>
                <a:cs typeface="+mn-cs"/>
              </a:rPr>
              <a:t>Joel 2:9: </a:t>
            </a:r>
            <a:r>
              <a:rPr lang="en-US" sz="1600" b="0" kern="1200" dirty="0" smtClean="0">
                <a:solidFill>
                  <a:schemeClr val="tx1"/>
                </a:solidFill>
                <a:latin typeface="+mn-lt"/>
                <a:ea typeface="+mn-ea"/>
                <a:cs typeface="+mn-cs"/>
              </a:rPr>
              <a:t>They shall run to and fro in the city; they shall run upon the wall, they shall climb up upon the houses; they shall enter in at the windows like a thief.</a:t>
            </a:r>
          </a:p>
          <a:p>
            <a:pPr marL="0" indent="0">
              <a:buFontTx/>
              <a:buNone/>
            </a:pPr>
            <a:endParaRPr lang="en-US" sz="1600" b="0" kern="1200" dirty="0" smtClean="0">
              <a:solidFill>
                <a:schemeClr val="tx1"/>
              </a:solidFill>
              <a:effectLst/>
              <a:latin typeface="+mn-lt"/>
              <a:ea typeface="+mn-ea"/>
              <a:cs typeface="+mn-cs"/>
            </a:endParaRPr>
          </a:p>
          <a:p>
            <a:pPr marL="0" indent="0">
              <a:buFontTx/>
              <a:buNone/>
            </a:pPr>
            <a:r>
              <a:rPr lang="en-US" sz="1600" kern="1200" dirty="0" smtClean="0">
                <a:solidFill>
                  <a:schemeClr val="tx1"/>
                </a:solidFill>
                <a:effectLst/>
                <a:latin typeface="+mn-lt"/>
                <a:ea typeface="+mn-ea"/>
                <a:cs typeface="+mn-cs"/>
              </a:rPr>
              <a:t>If a door or a window be open, locusts enter and destroy everything of wood in the house. Every terrace, court, and inner chamber is filled with them in a moment. </a:t>
            </a: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17</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kern="1200" dirty="0" smtClean="0">
                <a:solidFill>
                  <a:schemeClr val="tx1"/>
                </a:solidFill>
                <a:latin typeface="+mn-lt"/>
                <a:ea typeface="+mn-ea"/>
                <a:cs typeface="+mn-cs"/>
              </a:rPr>
              <a:t>Joel 2:10: </a:t>
            </a:r>
            <a:r>
              <a:rPr lang="en-US" sz="1600" b="0" kern="1200" dirty="0" smtClean="0">
                <a:solidFill>
                  <a:schemeClr val="tx1"/>
                </a:solidFill>
                <a:latin typeface="+mn-lt"/>
                <a:ea typeface="+mn-ea"/>
                <a:cs typeface="+mn-cs"/>
              </a:rPr>
              <a:t>The earth shall quake before them; the heavens shall tremble: the sun and the moon shall be dark, and the stars shall withdraw their shining:</a:t>
            </a:r>
          </a:p>
          <a:p>
            <a:pPr marL="0" indent="0">
              <a:buNone/>
            </a:pPr>
            <a:endParaRPr lang="en-US" sz="1600" b="0" kern="1200" dirty="0" smtClean="0">
              <a:solidFill>
                <a:schemeClr val="tx1"/>
              </a:solidFill>
              <a:effectLst/>
              <a:latin typeface="+mn-lt"/>
              <a:ea typeface="+mn-ea"/>
              <a:cs typeface="+mn-cs"/>
            </a:endParaRPr>
          </a:p>
          <a:p>
            <a:pPr marL="0" indent="0">
              <a:buNone/>
            </a:pPr>
            <a:r>
              <a:rPr lang="en-US" sz="1600" kern="1200" dirty="0" smtClean="0">
                <a:solidFill>
                  <a:schemeClr val="tx1"/>
                </a:solidFill>
                <a:effectLst/>
                <a:latin typeface="+mn-lt"/>
                <a:ea typeface="+mn-ea"/>
                <a:cs typeface="+mn-cs"/>
              </a:rPr>
              <a:t>Arabs knew </a:t>
            </a:r>
            <a:r>
              <a:rPr lang="en-US" sz="1600" kern="1200" dirty="0" smtClean="0">
                <a:solidFill>
                  <a:schemeClr val="tx1"/>
                </a:solidFill>
                <a:effectLst/>
                <a:latin typeface="+mn-lt"/>
                <a:ea typeface="+mn-ea"/>
                <a:cs typeface="+mn-cs"/>
              </a:rPr>
              <a:t>locusts as </a:t>
            </a:r>
            <a:r>
              <a:rPr lang="en-US" sz="1600" kern="1200" dirty="0" smtClean="0">
                <a:solidFill>
                  <a:schemeClr val="tx1"/>
                </a:solidFill>
                <a:effectLst/>
                <a:latin typeface="+mn-lt"/>
                <a:ea typeface="+mn-ea"/>
                <a:cs typeface="+mn-cs"/>
              </a:rPr>
              <a:t>'the darkeners’ of the sun</a:t>
            </a: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18</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Joel 2:11: </a:t>
            </a:r>
            <a:r>
              <a:rPr lang="en-US" sz="1600" b="0" kern="1200" dirty="0" smtClean="0">
                <a:solidFill>
                  <a:schemeClr val="tx1"/>
                </a:solidFill>
                <a:latin typeface="+mn-lt"/>
                <a:ea typeface="+mn-ea"/>
                <a:cs typeface="+mn-cs"/>
              </a:rPr>
              <a:t>And the LORD shall utter his voice before his army: for his camp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very great: for </a:t>
            </a:r>
            <a:r>
              <a:rPr lang="en-US" sz="1600" b="0" i="1" kern="1200" dirty="0" smtClean="0">
                <a:solidFill>
                  <a:schemeClr val="tx1"/>
                </a:solidFill>
                <a:latin typeface="+mn-lt"/>
                <a:ea typeface="+mn-ea"/>
                <a:cs typeface="+mn-cs"/>
              </a:rPr>
              <a:t>he is</a:t>
            </a:r>
            <a:r>
              <a:rPr lang="en-US" sz="1600" b="0" i="0" kern="1200" dirty="0" smtClean="0">
                <a:solidFill>
                  <a:schemeClr val="tx1"/>
                </a:solidFill>
                <a:latin typeface="+mn-lt"/>
                <a:ea typeface="+mn-ea"/>
                <a:cs typeface="+mn-cs"/>
              </a:rPr>
              <a:t> strong that executeth his word: for the day of the LORD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great and very terrible; and who can abide it?</a:t>
            </a:r>
          </a:p>
          <a:p>
            <a:r>
              <a:rPr lang="en-US" sz="1600" b="1" i="0" kern="1200" dirty="0" smtClean="0">
                <a:solidFill>
                  <a:schemeClr val="tx1"/>
                </a:solidFill>
                <a:latin typeface="+mn-lt"/>
                <a:ea typeface="+mn-ea"/>
                <a:cs typeface="+mn-cs"/>
              </a:rPr>
              <a:t>Joel 2:12: </a:t>
            </a:r>
            <a:r>
              <a:rPr lang="en-US" sz="1600" b="0" i="0" kern="1200" dirty="0" smtClean="0">
                <a:solidFill>
                  <a:schemeClr val="tx1"/>
                </a:solidFill>
                <a:latin typeface="+mn-lt"/>
                <a:ea typeface="+mn-ea"/>
                <a:cs typeface="+mn-cs"/>
              </a:rPr>
              <a:t>¶Therefore also now, saith the LORD, turn ye </a:t>
            </a:r>
            <a:r>
              <a:rPr lang="en-US" sz="1600" b="0" i="1" kern="1200" dirty="0" smtClean="0">
                <a:solidFill>
                  <a:schemeClr val="tx1"/>
                </a:solidFill>
                <a:latin typeface="+mn-lt"/>
                <a:ea typeface="+mn-ea"/>
                <a:cs typeface="+mn-cs"/>
              </a:rPr>
              <a:t>even</a:t>
            </a:r>
            <a:r>
              <a:rPr lang="en-US" sz="1600" b="0" i="0" kern="1200" dirty="0" smtClean="0">
                <a:solidFill>
                  <a:schemeClr val="tx1"/>
                </a:solidFill>
                <a:latin typeface="+mn-lt"/>
                <a:ea typeface="+mn-ea"/>
                <a:cs typeface="+mn-cs"/>
              </a:rPr>
              <a:t> to me with all your heart, and with fasting, and with weeping, and with mourning:</a:t>
            </a:r>
          </a:p>
          <a:p>
            <a:endParaRPr lang="en-US" sz="1600" b="0" i="0" kern="1200" baseline="0" dirty="0" smtClean="0">
              <a:solidFill>
                <a:schemeClr val="tx1"/>
              </a:solidFill>
              <a:latin typeface="+mn-lt"/>
              <a:ea typeface="+mn-ea"/>
              <a:cs typeface="+mn-cs"/>
            </a:endParaRPr>
          </a:p>
          <a:p>
            <a:r>
              <a:rPr lang="en-US" sz="1600" baseline="0" dirty="0" smtClean="0"/>
              <a:t>Notice in verse 11 that this great army is referred to in the possessive sense…”His Army”.  It is also referred to as “My Great Army” in verse 25…this is where we get the term, “The Lord’s Great Army.”  From what we have seen so far, this army seems to be destructive, so why would it be referred to as, “The Lord’s”.  Let’s think about that for a little bit and stop here for now.</a:t>
            </a:r>
          </a:p>
          <a:p>
            <a:pPr marL="0" indent="0">
              <a:buFontTx/>
              <a:buNone/>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Listen to this excerpt taken from the 4</a:t>
            </a:r>
            <a:r>
              <a:rPr lang="en-US" sz="1600" kern="1200" baseline="30000" dirty="0" smtClean="0">
                <a:solidFill>
                  <a:schemeClr val="tx1"/>
                </a:solidFill>
                <a:latin typeface="+mn-lt"/>
                <a:ea typeface="+mn-ea"/>
                <a:cs typeface="+mn-cs"/>
              </a:rPr>
              <a:t>th</a:t>
            </a:r>
            <a:r>
              <a:rPr lang="en-US" sz="1600" kern="1200" baseline="0" dirty="0" smtClean="0">
                <a:solidFill>
                  <a:schemeClr val="tx1"/>
                </a:solidFill>
                <a:latin typeface="+mn-lt"/>
                <a:ea typeface="+mn-ea"/>
                <a:cs typeface="+mn-cs"/>
              </a:rPr>
              <a:t> volume forward. (</a:t>
            </a:r>
            <a:r>
              <a:rPr lang="en-US" sz="1600" kern="1200" dirty="0" smtClean="0">
                <a:solidFill>
                  <a:schemeClr val="tx1"/>
                </a:solidFill>
                <a:latin typeface="+mn-lt"/>
                <a:ea typeface="+mn-ea"/>
                <a:cs typeface="+mn-cs"/>
              </a:rPr>
              <a:t>D xi)</a:t>
            </a:r>
            <a:r>
              <a:rPr lang="en-US" sz="1600" kern="1200" baseline="0" dirty="0" smtClean="0">
                <a:solidFill>
                  <a:schemeClr val="tx1"/>
                </a:solidFill>
                <a:latin typeface="+mn-lt"/>
                <a:ea typeface="+mn-ea"/>
                <a:cs typeface="+mn-cs"/>
              </a:rPr>
              <a:t>  We read: </a:t>
            </a:r>
            <a:r>
              <a:rPr lang="en-US" sz="1600" kern="1200" dirty="0" smtClean="0">
                <a:solidFill>
                  <a:schemeClr val="tx1"/>
                </a:solidFill>
                <a:latin typeface="+mn-lt"/>
                <a:ea typeface="+mn-ea"/>
                <a:cs typeface="+mn-cs"/>
              </a:rPr>
              <a:t>The symbolism of Scripture, rightly understood, is very forceful, and there is </a:t>
            </a:r>
            <a:r>
              <a:rPr lang="en-US" sz="1600" b="1" u="sng" kern="1200" dirty="0" smtClean="0">
                <a:solidFill>
                  <a:schemeClr val="tx1"/>
                </a:solidFill>
                <a:latin typeface="+mn-lt"/>
                <a:ea typeface="+mn-ea"/>
                <a:cs typeface="+mn-cs"/>
              </a:rPr>
              <a:t>always</a:t>
            </a:r>
            <a:r>
              <a:rPr lang="en-US" sz="1600" b="1" kern="1200" dirty="0" smtClean="0">
                <a:solidFill>
                  <a:schemeClr val="tx1"/>
                </a:solidFill>
                <a:latin typeface="+mn-lt"/>
                <a:ea typeface="+mn-ea"/>
                <a:cs typeface="+mn-cs"/>
              </a:rPr>
              <a:t> a close resemblance between the symbol itself and the thing symbolized.</a:t>
            </a:r>
            <a:endParaRPr lang="en-US" sz="1600" b="0" kern="1200" baseline="0" dirty="0" smtClean="0">
              <a:solidFill>
                <a:schemeClr val="tx1"/>
              </a:solidFill>
              <a:latin typeface="+mn-lt"/>
              <a:ea typeface="+mn-ea"/>
              <a:cs typeface="+mn-cs"/>
            </a:endParaRPr>
          </a:p>
          <a:p>
            <a:pPr marL="0" indent="0">
              <a:buFontTx/>
              <a:buNone/>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19</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smtClean="0"/>
              <a:t> </a:t>
            </a:r>
          </a:p>
        </p:txBody>
      </p:sp>
      <p:sp>
        <p:nvSpPr>
          <p:cNvPr id="4" name="Slide Number Placeholder 3"/>
          <p:cNvSpPr>
            <a:spLocks noGrp="1"/>
          </p:cNvSpPr>
          <p:nvPr>
            <p:ph type="sldNum" sz="quarter" idx="10"/>
          </p:nvPr>
        </p:nvSpPr>
        <p:spPr/>
        <p:txBody>
          <a:bodyPr/>
          <a:lstStyle/>
          <a:p>
            <a:fld id="{FFD99DCF-CD50-8943-9826-4087CE49BF0B}" type="slidenum">
              <a:rPr lang="en-US" smtClean="0"/>
              <a:t>2</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Keeping this thought in mind let’s step away, momentarily, from the second chapter of Joel,</a:t>
            </a:r>
            <a:r>
              <a:rPr lang="en-US" sz="1600" kern="1200" baseline="0" dirty="0" smtClean="0">
                <a:solidFill>
                  <a:schemeClr val="tx1"/>
                </a:solidFill>
                <a:latin typeface="+mn-lt"/>
                <a:ea typeface="+mn-ea"/>
                <a:cs typeface="+mn-cs"/>
              </a:rPr>
              <a:t> the Locusts, and the Lord’s Great Army </a:t>
            </a:r>
            <a:r>
              <a:rPr lang="en-US" sz="1600" b="0" kern="1200" baseline="0" dirty="0" smtClean="0">
                <a:solidFill>
                  <a:schemeClr val="tx1"/>
                </a:solidFill>
                <a:latin typeface="+mn-lt"/>
                <a:ea typeface="+mn-ea"/>
                <a:cs typeface="+mn-cs"/>
              </a:rPr>
              <a:t>and take a look at Revelation 16:13-16 and see an example of how the symbol in this scripture resembles the thing symbolized. (particularly focusing on the frogs)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Revelation of John 16:13: </a:t>
            </a:r>
            <a:r>
              <a:rPr lang="en-US" sz="1600" b="0" kern="1200" dirty="0" smtClean="0">
                <a:solidFill>
                  <a:schemeClr val="tx1"/>
                </a:solidFill>
                <a:latin typeface="+mn-lt"/>
                <a:ea typeface="+mn-ea"/>
                <a:cs typeface="+mn-cs"/>
              </a:rPr>
              <a:t>And I saw three unclean spirits </a:t>
            </a:r>
            <a:r>
              <a:rPr lang="en-US" sz="1600" b="0" u="sng" kern="1200" dirty="0" smtClean="0">
                <a:solidFill>
                  <a:schemeClr val="tx1"/>
                </a:solidFill>
                <a:latin typeface="+mn-lt"/>
                <a:ea typeface="+mn-ea"/>
                <a:cs typeface="+mn-cs"/>
              </a:rPr>
              <a:t>like frogs</a:t>
            </a:r>
            <a:r>
              <a:rPr lang="en-US" sz="1600" b="0" kern="1200" dirty="0" smtClean="0">
                <a:solidFill>
                  <a:schemeClr val="tx1"/>
                </a:solidFill>
                <a:latin typeface="+mn-lt"/>
                <a:ea typeface="+mn-ea"/>
                <a:cs typeface="+mn-cs"/>
              </a:rPr>
              <a:t> </a:t>
            </a:r>
            <a:r>
              <a:rPr lang="en-US" sz="1600" b="0" i="1" kern="1200" dirty="0" smtClean="0">
                <a:solidFill>
                  <a:schemeClr val="tx1"/>
                </a:solidFill>
                <a:latin typeface="+mn-lt"/>
                <a:ea typeface="+mn-ea"/>
                <a:cs typeface="+mn-cs"/>
              </a:rPr>
              <a:t>come</a:t>
            </a:r>
            <a:r>
              <a:rPr lang="en-US" sz="1600" b="0" i="0" kern="1200" dirty="0" smtClean="0">
                <a:solidFill>
                  <a:schemeClr val="tx1"/>
                </a:solidFill>
                <a:latin typeface="+mn-lt"/>
                <a:ea typeface="+mn-ea"/>
                <a:cs typeface="+mn-cs"/>
              </a:rPr>
              <a:t> out of the mouth of the dragon, and out of the mouth of the beast, and out of the mouth of the false prophet.</a:t>
            </a:r>
          </a:p>
          <a:p>
            <a:r>
              <a:rPr lang="en-US" sz="1600" b="1" i="0" kern="1200" dirty="0" smtClean="0">
                <a:solidFill>
                  <a:schemeClr val="tx1"/>
                </a:solidFill>
                <a:latin typeface="+mn-lt"/>
                <a:ea typeface="+mn-ea"/>
                <a:cs typeface="+mn-cs"/>
              </a:rPr>
              <a:t>Revelation of John 16:14: </a:t>
            </a:r>
            <a:r>
              <a:rPr lang="en-US" sz="1600" b="0" i="0" kern="1200" dirty="0" smtClean="0">
                <a:solidFill>
                  <a:schemeClr val="tx1"/>
                </a:solidFill>
                <a:latin typeface="+mn-lt"/>
                <a:ea typeface="+mn-ea"/>
                <a:cs typeface="+mn-cs"/>
              </a:rPr>
              <a:t>For they are the spirits of devils, working miracles, </a:t>
            </a:r>
            <a:r>
              <a:rPr lang="en-US" sz="1600" b="0" i="1" kern="1200" dirty="0" smtClean="0">
                <a:solidFill>
                  <a:schemeClr val="tx1"/>
                </a:solidFill>
                <a:latin typeface="+mn-lt"/>
                <a:ea typeface="+mn-ea"/>
                <a:cs typeface="+mn-cs"/>
              </a:rPr>
              <a:t>which</a:t>
            </a:r>
            <a:r>
              <a:rPr lang="en-US" sz="1600" b="0" i="0" kern="1200" dirty="0" smtClean="0">
                <a:solidFill>
                  <a:schemeClr val="tx1"/>
                </a:solidFill>
                <a:latin typeface="+mn-lt"/>
                <a:ea typeface="+mn-ea"/>
                <a:cs typeface="+mn-cs"/>
              </a:rPr>
              <a:t> go forth unto the kings of the earth and of the whole world, to gather them to the battle of that great day of God Almighty.</a:t>
            </a:r>
          </a:p>
          <a:p>
            <a:r>
              <a:rPr lang="en-US" sz="1600" b="1" i="0" kern="1200" dirty="0" smtClean="0">
                <a:solidFill>
                  <a:schemeClr val="tx1"/>
                </a:solidFill>
                <a:latin typeface="+mn-lt"/>
                <a:ea typeface="+mn-ea"/>
                <a:cs typeface="+mn-cs"/>
              </a:rPr>
              <a:t>Revelation of John 16:15: </a:t>
            </a:r>
            <a:r>
              <a:rPr lang="en-US" sz="1600" b="0" i="0" kern="1200" dirty="0" smtClean="0">
                <a:solidFill>
                  <a:schemeClr val="tx1"/>
                </a:solidFill>
                <a:latin typeface="+mn-lt"/>
                <a:ea typeface="+mn-ea"/>
                <a:cs typeface="+mn-cs"/>
              </a:rPr>
              <a:t>Behold, I come as a thief. Blessed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he that watcheth, and keepeth his garments, lest he walk naked, and they see his shame.</a:t>
            </a:r>
          </a:p>
          <a:p>
            <a:r>
              <a:rPr lang="en-US" sz="1600" b="1" i="0" kern="1200" dirty="0" smtClean="0">
                <a:solidFill>
                  <a:schemeClr val="tx1"/>
                </a:solidFill>
                <a:latin typeface="+mn-lt"/>
                <a:ea typeface="+mn-ea"/>
                <a:cs typeface="+mn-cs"/>
              </a:rPr>
              <a:t>Revelation of John 16:16: </a:t>
            </a:r>
            <a:r>
              <a:rPr lang="en-US" sz="1600" b="0" i="0" kern="1200" dirty="0" smtClean="0">
                <a:solidFill>
                  <a:schemeClr val="tx1"/>
                </a:solidFill>
                <a:latin typeface="+mn-lt"/>
                <a:ea typeface="+mn-ea"/>
                <a:cs typeface="+mn-cs"/>
              </a:rPr>
              <a:t>And he gathered them together into a place called in the Hebrew tongue Armageddon.</a:t>
            </a:r>
            <a:r>
              <a:rPr lang="en-US" sz="1600" b="0" kern="1200" baseline="0" dirty="0" smtClean="0">
                <a:solidFill>
                  <a:schemeClr val="tx1"/>
                </a:solidFill>
                <a:latin typeface="+mn-lt"/>
                <a:ea typeface="+mn-ea"/>
                <a:cs typeface="+mn-cs"/>
              </a:rPr>
              <a:t> </a:t>
            </a:r>
            <a:endParaRPr lang="en-US" sz="1600" b="1" kern="1200" dirty="0" smtClean="0">
              <a:solidFill>
                <a:schemeClr val="tx1"/>
              </a:solidFill>
              <a:latin typeface="+mn-lt"/>
              <a:ea typeface="+mn-ea"/>
              <a:cs typeface="+mn-cs"/>
            </a:endParaRPr>
          </a:p>
          <a:p>
            <a:pPr marL="0" indent="0">
              <a:buFontTx/>
              <a:buNone/>
            </a:pPr>
            <a:endParaRPr lang="en-US" sz="16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20</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Now,</a:t>
            </a:r>
            <a:r>
              <a:rPr lang="en-US" sz="1600" kern="1200" baseline="0" dirty="0" smtClean="0">
                <a:solidFill>
                  <a:schemeClr val="tx1"/>
                </a:solidFill>
                <a:latin typeface="+mn-lt"/>
                <a:ea typeface="+mn-ea"/>
                <a:cs typeface="+mn-cs"/>
              </a:rPr>
              <a:t> let us read these scriptures along with the interpretations as we understand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Revelation of John 16:13: </a:t>
            </a:r>
            <a:r>
              <a:rPr lang="en-US" sz="1600" b="0" kern="1200" dirty="0" smtClean="0">
                <a:solidFill>
                  <a:schemeClr val="tx1"/>
                </a:solidFill>
                <a:latin typeface="+mn-lt"/>
                <a:ea typeface="+mn-ea"/>
                <a:cs typeface="+mn-cs"/>
              </a:rPr>
              <a:t>And I saw three unclean spirits (false doctrines) </a:t>
            </a:r>
            <a:r>
              <a:rPr lang="en-US" sz="1600" b="0" u="sng" kern="1200" dirty="0" smtClean="0">
                <a:solidFill>
                  <a:schemeClr val="tx1"/>
                </a:solidFill>
                <a:latin typeface="+mn-lt"/>
                <a:ea typeface="+mn-ea"/>
                <a:cs typeface="+mn-cs"/>
              </a:rPr>
              <a:t>like frogs</a:t>
            </a:r>
            <a:r>
              <a:rPr lang="en-US" sz="1600" b="0" u="none" kern="1200" dirty="0" smtClean="0">
                <a:solidFill>
                  <a:schemeClr val="tx1"/>
                </a:solidFill>
                <a:latin typeface="+mn-lt"/>
                <a:ea typeface="+mn-ea"/>
                <a:cs typeface="+mn-cs"/>
              </a:rPr>
              <a:t> </a:t>
            </a:r>
            <a:r>
              <a:rPr lang="en-US" sz="1600" b="0" i="1" kern="1200" dirty="0" smtClean="0">
                <a:solidFill>
                  <a:schemeClr val="tx1"/>
                </a:solidFill>
                <a:latin typeface="+mn-lt"/>
                <a:ea typeface="+mn-ea"/>
                <a:cs typeface="+mn-cs"/>
              </a:rPr>
              <a:t>come</a:t>
            </a:r>
            <a:r>
              <a:rPr lang="en-US" sz="1600" b="0" i="0" kern="1200" dirty="0" smtClean="0">
                <a:solidFill>
                  <a:schemeClr val="tx1"/>
                </a:solidFill>
                <a:latin typeface="+mn-lt"/>
                <a:ea typeface="+mn-ea"/>
                <a:cs typeface="+mn-cs"/>
              </a:rPr>
              <a:t> out of the mouth of the dragon (civil power), and out of the mouth of the beast (papacy), and out of the mouth of the false prophet</a:t>
            </a:r>
            <a:r>
              <a:rPr lang="en-US" sz="1600" b="0" i="0" kern="1200" baseline="0" dirty="0" smtClean="0">
                <a:solidFill>
                  <a:schemeClr val="tx1"/>
                </a:solidFill>
                <a:latin typeface="+mn-lt"/>
                <a:ea typeface="+mn-ea"/>
                <a:cs typeface="+mn-cs"/>
              </a:rPr>
              <a:t> (protestant federation of churches – evangelical alliance).</a:t>
            </a:r>
            <a:endParaRPr lang="en-US" sz="1600" b="0" i="0" kern="1200" dirty="0" smtClean="0">
              <a:solidFill>
                <a:schemeClr val="tx1"/>
              </a:solidFill>
              <a:latin typeface="+mn-lt"/>
              <a:ea typeface="+mn-ea"/>
              <a:cs typeface="+mn-cs"/>
            </a:endParaRPr>
          </a:p>
          <a:p>
            <a:r>
              <a:rPr lang="en-US" sz="1600" b="1" i="0" kern="1200" dirty="0" smtClean="0">
                <a:solidFill>
                  <a:schemeClr val="tx1"/>
                </a:solidFill>
                <a:latin typeface="+mn-lt"/>
                <a:ea typeface="+mn-ea"/>
                <a:cs typeface="+mn-cs"/>
              </a:rPr>
              <a:t>Revelation of John 16:14: </a:t>
            </a:r>
            <a:r>
              <a:rPr lang="en-US" sz="1600" b="0" i="0" kern="1200" dirty="0" smtClean="0">
                <a:solidFill>
                  <a:schemeClr val="tx1"/>
                </a:solidFill>
                <a:latin typeface="+mn-lt"/>
                <a:ea typeface="+mn-ea"/>
                <a:cs typeface="+mn-cs"/>
              </a:rPr>
              <a:t>For they are the spirits of devils (false doctrines), working miracles, </a:t>
            </a:r>
            <a:r>
              <a:rPr lang="en-US" sz="1600" b="0" i="1" kern="1200" dirty="0" smtClean="0">
                <a:solidFill>
                  <a:schemeClr val="tx1"/>
                </a:solidFill>
                <a:latin typeface="+mn-lt"/>
                <a:ea typeface="+mn-ea"/>
                <a:cs typeface="+mn-cs"/>
              </a:rPr>
              <a:t>which</a:t>
            </a:r>
            <a:r>
              <a:rPr lang="en-US" sz="1600" b="0" i="0" kern="1200" dirty="0" smtClean="0">
                <a:solidFill>
                  <a:schemeClr val="tx1"/>
                </a:solidFill>
                <a:latin typeface="+mn-lt"/>
                <a:ea typeface="+mn-ea"/>
                <a:cs typeface="+mn-cs"/>
              </a:rPr>
              <a:t> go forth unto the kings of the earth and of the whole world, to gather them to the battle of that great day of God Almighty.</a:t>
            </a:r>
          </a:p>
          <a:p>
            <a:r>
              <a:rPr lang="en-US" sz="1600" b="1" i="0" kern="1200" dirty="0" smtClean="0">
                <a:solidFill>
                  <a:schemeClr val="tx1"/>
                </a:solidFill>
                <a:latin typeface="+mn-lt"/>
                <a:ea typeface="+mn-ea"/>
                <a:cs typeface="+mn-cs"/>
              </a:rPr>
              <a:t>Revelation of John 16:15: </a:t>
            </a:r>
            <a:r>
              <a:rPr lang="en-US" sz="1600" b="0" i="0" kern="1200" dirty="0" smtClean="0">
                <a:solidFill>
                  <a:schemeClr val="tx1"/>
                </a:solidFill>
                <a:latin typeface="+mn-lt"/>
                <a:ea typeface="+mn-ea"/>
                <a:cs typeface="+mn-cs"/>
              </a:rPr>
              <a:t>Behold, I come as a thief. Blessed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he that </a:t>
            </a:r>
            <a:r>
              <a:rPr lang="en-US" sz="1600" b="0" i="0" kern="1200" dirty="0" err="1" smtClean="0">
                <a:solidFill>
                  <a:schemeClr val="tx1"/>
                </a:solidFill>
                <a:latin typeface="+mn-lt"/>
                <a:ea typeface="+mn-ea"/>
                <a:cs typeface="+mn-cs"/>
              </a:rPr>
              <a:t>watcheth</a:t>
            </a:r>
            <a:r>
              <a:rPr lang="en-US" sz="1600" b="0" i="0" kern="1200" dirty="0" smtClean="0">
                <a:solidFill>
                  <a:schemeClr val="tx1"/>
                </a:solidFill>
                <a:latin typeface="+mn-lt"/>
                <a:ea typeface="+mn-ea"/>
                <a:cs typeface="+mn-cs"/>
              </a:rPr>
              <a:t>, and </a:t>
            </a:r>
            <a:r>
              <a:rPr lang="en-US" sz="1600" b="0" i="0" kern="1200" dirty="0" err="1" smtClean="0">
                <a:solidFill>
                  <a:schemeClr val="tx1"/>
                </a:solidFill>
                <a:latin typeface="+mn-lt"/>
                <a:ea typeface="+mn-ea"/>
                <a:cs typeface="+mn-cs"/>
              </a:rPr>
              <a:t>keepeth</a:t>
            </a:r>
            <a:r>
              <a:rPr lang="en-US" sz="1600" b="0" i="0" kern="1200" dirty="0" smtClean="0">
                <a:solidFill>
                  <a:schemeClr val="tx1"/>
                </a:solidFill>
                <a:latin typeface="+mn-lt"/>
                <a:ea typeface="+mn-ea"/>
                <a:cs typeface="+mn-cs"/>
              </a:rPr>
              <a:t> his garments, lest he walk naked, and they see his shame.</a:t>
            </a:r>
          </a:p>
          <a:p>
            <a:r>
              <a:rPr lang="en-US" sz="1600" b="1" i="0" kern="1200" dirty="0" smtClean="0">
                <a:solidFill>
                  <a:schemeClr val="tx1"/>
                </a:solidFill>
                <a:latin typeface="+mn-lt"/>
                <a:ea typeface="+mn-ea"/>
                <a:cs typeface="+mn-cs"/>
              </a:rPr>
              <a:t>Revelation of John 16:16: </a:t>
            </a:r>
            <a:r>
              <a:rPr lang="en-US" sz="1600" b="0" i="0" kern="1200" dirty="0" smtClean="0">
                <a:solidFill>
                  <a:schemeClr val="tx1"/>
                </a:solidFill>
                <a:latin typeface="+mn-lt"/>
                <a:ea typeface="+mn-ea"/>
                <a:cs typeface="+mn-cs"/>
              </a:rPr>
              <a:t>And he gathered them together into a place called in the Hebrew tongue Armageddon.</a:t>
            </a:r>
            <a:r>
              <a:rPr lang="en-US" sz="1600" b="0" kern="1200" baseline="0" dirty="0" smtClean="0">
                <a:solidFill>
                  <a:schemeClr val="tx1"/>
                </a:solidFill>
                <a:latin typeface="+mn-lt"/>
                <a:ea typeface="+mn-ea"/>
                <a:cs typeface="+mn-cs"/>
              </a:rPr>
              <a:t> </a:t>
            </a:r>
            <a:endParaRPr lang="en-US" sz="1600" b="1" kern="1200" dirty="0" smtClean="0">
              <a:solidFill>
                <a:schemeClr val="tx1"/>
              </a:solidFill>
              <a:latin typeface="+mn-lt"/>
              <a:ea typeface="+mn-ea"/>
              <a:cs typeface="+mn-cs"/>
            </a:endParaRPr>
          </a:p>
          <a:p>
            <a:pPr marL="0" indent="0">
              <a:buFontTx/>
              <a:buNone/>
            </a:pPr>
            <a:endParaRPr lang="en-US" sz="1600" kern="1200" dirty="0" smtClean="0">
              <a:solidFill>
                <a:schemeClr val="tx1"/>
              </a:solidFill>
              <a:latin typeface="+mn-lt"/>
              <a:ea typeface="+mn-ea"/>
              <a:cs typeface="+mn-cs"/>
            </a:endParaRPr>
          </a:p>
          <a:p>
            <a:pPr marL="0" indent="0">
              <a:buFontTx/>
              <a:buNone/>
            </a:pPr>
            <a:r>
              <a:rPr lang="en-US" sz="1600" kern="1200" dirty="0" smtClean="0">
                <a:solidFill>
                  <a:schemeClr val="tx1"/>
                </a:solidFill>
                <a:latin typeface="+mn-lt"/>
                <a:ea typeface="+mn-ea"/>
                <a:cs typeface="+mn-cs"/>
              </a:rPr>
              <a:t>When the holy Spirit uses a frog to represent certain </a:t>
            </a:r>
            <a:r>
              <a:rPr lang="en-US" sz="1600" kern="1200" dirty="0" smtClean="0">
                <a:solidFill>
                  <a:schemeClr val="tx1"/>
                </a:solidFill>
                <a:latin typeface="+mn-lt"/>
                <a:ea typeface="+mn-ea"/>
                <a:cs typeface="+mn-cs"/>
              </a:rPr>
              <a:t>false doctrines </a:t>
            </a:r>
            <a:r>
              <a:rPr lang="en-US" sz="1600" kern="1200" dirty="0" smtClean="0">
                <a:solidFill>
                  <a:schemeClr val="tx1"/>
                </a:solidFill>
                <a:latin typeface="+mn-lt"/>
                <a:ea typeface="+mn-ea"/>
                <a:cs typeface="+mn-cs"/>
              </a:rPr>
              <a:t>or teachings, we may be sure that the application will fit well.</a:t>
            </a:r>
            <a:r>
              <a:rPr lang="en-US" sz="1600" kern="1200" baseline="0" dirty="0" smtClean="0">
                <a:solidFill>
                  <a:schemeClr val="tx1"/>
                </a:solidFill>
                <a:latin typeface="+mn-lt"/>
                <a:ea typeface="+mn-ea"/>
                <a:cs typeface="+mn-cs"/>
              </a:rPr>
              <a:t>  So how are these three false doctrines similar to frogs, or “like frogs”?  What were the civil powers, papacy and the protestant federation of churches uttering falsely that could be aptly symbolized by a frog?  Well, let us take a look at the characteristics of frogs to see what we come up with.</a:t>
            </a:r>
          </a:p>
          <a:p>
            <a:pPr marL="0" indent="0">
              <a:buFontTx/>
              <a:buNone/>
            </a:pPr>
            <a:endParaRPr lang="en-US" sz="1600" kern="1200" baseline="0" dirty="0" smtClean="0">
              <a:solidFill>
                <a:schemeClr val="tx1"/>
              </a:solidFill>
              <a:latin typeface="+mn-lt"/>
              <a:ea typeface="+mn-ea"/>
              <a:cs typeface="+mn-cs"/>
            </a:endParaRPr>
          </a:p>
          <a:p>
            <a:pPr marL="0" indent="0">
              <a:buFontTx/>
              <a:buNone/>
            </a:pPr>
            <a:endParaRPr lang="en-US" sz="1600" kern="1200" baseline="0" dirty="0" smtClean="0">
              <a:solidFill>
                <a:schemeClr val="tx1"/>
              </a:solidFill>
              <a:latin typeface="+mn-lt"/>
              <a:ea typeface="+mn-ea"/>
              <a:cs typeface="+mn-cs"/>
            </a:endParaRPr>
          </a:p>
          <a:p>
            <a:pPr marL="0" indent="0">
              <a:buFontTx/>
              <a:buNone/>
            </a:pPr>
            <a:endParaRPr lang="en-US" sz="1600" kern="1200" baseline="0" dirty="0" smtClean="0">
              <a:solidFill>
                <a:schemeClr val="tx1"/>
              </a:solidFill>
              <a:latin typeface="+mn-lt"/>
              <a:ea typeface="+mn-ea"/>
              <a:cs typeface="+mn-cs"/>
            </a:endParaRPr>
          </a:p>
          <a:p>
            <a:pPr marL="0" indent="0">
              <a:buFontTx/>
              <a:buNone/>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21</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kern="1200" dirty="0" smtClean="0">
                <a:solidFill>
                  <a:schemeClr val="tx1"/>
                </a:solidFill>
                <a:latin typeface="+mn-lt"/>
                <a:ea typeface="+mn-ea"/>
                <a:cs typeface="+mn-cs"/>
              </a:rPr>
              <a:t>First, while a frog is a small creature, yet it puffs itself up until it almost bursts with the effort to be somebody.</a:t>
            </a:r>
            <a:r>
              <a:rPr lang="en-US" sz="1600" kern="1200" baseline="0" dirty="0" smtClean="0">
                <a:solidFill>
                  <a:schemeClr val="tx1"/>
                </a:solidFill>
                <a:latin typeface="+mn-lt"/>
                <a:ea typeface="+mn-ea"/>
                <a:cs typeface="+mn-cs"/>
              </a:rPr>
              <a:t>  This represents pomposity, boastfulness or bombast = (</a:t>
            </a:r>
            <a:r>
              <a:rPr lang="en-US" sz="1600" kern="1200" dirty="0" smtClean="0">
                <a:solidFill>
                  <a:schemeClr val="tx1"/>
                </a:solidFill>
                <a:latin typeface="+mn-lt"/>
                <a:ea typeface="+mn-ea"/>
                <a:cs typeface="+mn-cs"/>
              </a:rPr>
              <a:t>high-sounding language with little meaning, used to impress people.)</a:t>
            </a: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22</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kern="1200" dirty="0" smtClean="0">
                <a:solidFill>
                  <a:schemeClr val="tx1"/>
                </a:solidFill>
                <a:latin typeface="+mn-lt"/>
                <a:ea typeface="+mn-ea"/>
                <a:cs typeface="+mn-cs"/>
              </a:rPr>
              <a:t>Second, a frog has a very wise look, even though it does not know very much.</a:t>
            </a:r>
            <a:r>
              <a:rPr lang="en-US" sz="1600" kern="1200" baseline="0" dirty="0" smtClean="0">
                <a:solidFill>
                  <a:schemeClr val="tx1"/>
                </a:solidFill>
                <a:latin typeface="+mn-lt"/>
                <a:ea typeface="+mn-ea"/>
                <a:cs typeface="+mn-cs"/>
              </a:rPr>
              <a:t>  This represents an air of superior wisdom and knowledge.</a:t>
            </a: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kern="1200" dirty="0" smtClean="0">
                <a:solidFill>
                  <a:schemeClr val="tx1"/>
                </a:solidFill>
                <a:latin typeface="+mn-lt"/>
                <a:ea typeface="+mn-ea"/>
                <a:cs typeface="+mn-cs"/>
              </a:rPr>
              <a:t>Third, a frog </a:t>
            </a:r>
            <a:r>
              <a:rPr lang="en-US" sz="1600" b="1" kern="1200" dirty="0" smtClean="0">
                <a:solidFill>
                  <a:schemeClr val="tx1"/>
                </a:solidFill>
                <a:latin typeface="+mn-lt"/>
                <a:ea typeface="+mn-ea"/>
                <a:cs typeface="+mn-cs"/>
              </a:rPr>
              <a:t>croaks</a:t>
            </a:r>
            <a:r>
              <a:rPr lang="en-US" sz="1600" b="0" kern="1200" dirty="0" smtClean="0">
                <a:solidFill>
                  <a:schemeClr val="tx1"/>
                </a:solidFill>
                <a:latin typeface="+mn-lt"/>
                <a:ea typeface="+mn-ea"/>
                <a:cs typeface="+mn-cs"/>
              </a:rPr>
              <a:t> whenever it utters a sound.  This croaking represents false declarations that if any fail to obey</a:t>
            </a:r>
            <a:r>
              <a:rPr lang="en-US" sz="1600" b="0" kern="1200" baseline="0" dirty="0" smtClean="0">
                <a:solidFill>
                  <a:schemeClr val="tx1"/>
                </a:solidFill>
                <a:latin typeface="+mn-lt"/>
                <a:ea typeface="+mn-ea"/>
                <a:cs typeface="+mn-cs"/>
              </a:rPr>
              <a:t> the councils of the dragon (civil powers), the beast (papacy) and the image of the beast (the protestant federation of churches), dire results will follow.</a:t>
            </a: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24</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kern="1200" dirty="0" smtClean="0">
                <a:solidFill>
                  <a:schemeClr val="tx1"/>
                </a:solidFill>
                <a:latin typeface="+mn-lt"/>
                <a:ea typeface="+mn-ea"/>
                <a:cs typeface="+mn-cs"/>
              </a:rPr>
              <a:t>The croaking of the frog spirits, or doctrines, </a:t>
            </a:r>
            <a:r>
              <a:rPr lang="en-US" sz="1600" b="1" kern="1200" dirty="0" smtClean="0">
                <a:solidFill>
                  <a:schemeClr val="tx1"/>
                </a:solidFill>
                <a:latin typeface="+mn-lt"/>
                <a:ea typeface="+mn-ea"/>
                <a:cs typeface="+mn-cs"/>
              </a:rPr>
              <a:t>will gather the kings and princes</a:t>
            </a:r>
            <a:r>
              <a:rPr lang="en-US" sz="1600" kern="1200" dirty="0" smtClean="0">
                <a:solidFill>
                  <a:schemeClr val="tx1"/>
                </a:solidFill>
                <a:latin typeface="+mn-lt"/>
                <a:ea typeface="+mn-ea"/>
                <a:cs typeface="+mn-cs"/>
              </a:rPr>
              <a:t>, financial, political, religious and industrial </a:t>
            </a:r>
            <a:r>
              <a:rPr lang="en-US" sz="1600" b="1" kern="1200" dirty="0" smtClean="0">
                <a:solidFill>
                  <a:schemeClr val="tx1"/>
                </a:solidFill>
                <a:latin typeface="+mn-lt"/>
                <a:ea typeface="+mn-ea"/>
                <a:cs typeface="+mn-cs"/>
              </a:rPr>
              <a:t>into one great army. </a:t>
            </a:r>
            <a:endParaRPr lang="en-US" sz="1600" b="1" kern="1200" dirty="0" smtClean="0">
              <a:solidFill>
                <a:schemeClr val="tx1"/>
              </a:solidFill>
              <a:latin typeface="+mn-lt"/>
              <a:ea typeface="+mn-ea"/>
              <a:cs typeface="+mn-cs"/>
            </a:endParaRPr>
          </a:p>
          <a:p>
            <a:pPr marL="0" indent="0">
              <a:buFontTx/>
              <a:buNone/>
            </a:pPr>
            <a:endParaRPr lang="en-US" sz="16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mn-cs"/>
              </a:rPr>
              <a:t>That’s right…</a:t>
            </a:r>
            <a:r>
              <a:rPr lang="en-US" sz="1600" b="0" kern="1200" baseline="0" dirty="0" smtClean="0">
                <a:solidFill>
                  <a:schemeClr val="tx1"/>
                </a:solidFill>
                <a:latin typeface="+mn-lt"/>
                <a:ea typeface="+mn-ea"/>
                <a:cs typeface="+mn-cs"/>
              </a:rPr>
              <a:t>it is these three false doctrines which will gather the kings and the world to the battle of Armageddon.  How so?  </a:t>
            </a:r>
            <a:r>
              <a:rPr lang="en-US" sz="1600" b="0" kern="1200" dirty="0" smtClean="0">
                <a:solidFill>
                  <a:schemeClr val="tx1"/>
                </a:solidFill>
                <a:latin typeface="+mn-lt"/>
                <a:ea typeface="+mn-ea"/>
                <a:cs typeface="+mn-cs"/>
              </a:rPr>
              <a:t>Perhaps you can discuss this during</a:t>
            </a:r>
            <a:r>
              <a:rPr lang="en-US" sz="1600" b="0" kern="1200" baseline="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fellowship.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solidFill>
                <a:latin typeface="+mn-lt"/>
                <a:ea typeface="+mn-ea"/>
                <a:cs typeface="+mn-cs"/>
              </a:rPr>
              <a:t>Revelation of John 16:14: </a:t>
            </a:r>
            <a:r>
              <a:rPr lang="en-US" sz="1600" b="0" i="0" kern="1200" dirty="0" smtClean="0">
                <a:solidFill>
                  <a:schemeClr val="tx1"/>
                </a:solidFill>
                <a:latin typeface="+mn-lt"/>
                <a:ea typeface="+mn-ea"/>
                <a:cs typeface="+mn-cs"/>
              </a:rPr>
              <a:t>For they are the spirits of devils (false doctrines), working miracles, </a:t>
            </a:r>
            <a:r>
              <a:rPr lang="en-US" sz="1600" b="0" i="1" kern="1200" dirty="0" smtClean="0">
                <a:solidFill>
                  <a:schemeClr val="tx1"/>
                </a:solidFill>
                <a:latin typeface="+mn-lt"/>
                <a:ea typeface="+mn-ea"/>
                <a:cs typeface="+mn-cs"/>
              </a:rPr>
              <a:t>which</a:t>
            </a:r>
            <a:r>
              <a:rPr lang="en-US" sz="1600" b="0" i="0" kern="1200" dirty="0" smtClean="0">
                <a:solidFill>
                  <a:schemeClr val="tx1"/>
                </a:solidFill>
                <a:latin typeface="+mn-lt"/>
                <a:ea typeface="+mn-ea"/>
                <a:cs typeface="+mn-cs"/>
              </a:rPr>
              <a:t> go forth unto the kings of the earth and of the whole world, to gather them to the battle of that great day of God Almighty.</a:t>
            </a:r>
          </a:p>
          <a:p>
            <a:pPr marL="0" indent="0">
              <a:buFontTx/>
              <a:buNone/>
            </a:pPr>
            <a:endParaRPr lang="en-US" sz="1600" b="1" kern="1200" dirty="0" smtClean="0">
              <a:solidFill>
                <a:schemeClr val="tx1"/>
              </a:solidFill>
              <a:latin typeface="+mn-lt"/>
              <a:ea typeface="+mn-ea"/>
              <a:cs typeface="+mn-cs"/>
            </a:endParaRPr>
          </a:p>
          <a:p>
            <a:pPr marL="0" indent="0">
              <a:buFontTx/>
              <a:buNone/>
            </a:pPr>
            <a:r>
              <a:rPr lang="en-US" sz="1600" b="1" kern="1200" dirty="0" smtClean="0">
                <a:solidFill>
                  <a:schemeClr val="tx1"/>
                </a:solidFill>
                <a:latin typeface="+mn-lt"/>
                <a:ea typeface="+mn-ea"/>
                <a:cs typeface="+mn-cs"/>
              </a:rPr>
              <a:t>(May not read):</a:t>
            </a:r>
            <a:r>
              <a:rPr lang="en-US" sz="1600" b="1"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The spirit of fear, inspired by the croaking, will scourge the passions of otherwise good and reasonable men to fury--desperation. In their blind following of these evil spirits, evil doctrines, they will be ready to sacrifice life and everything on what they mistakenly suppose is the altar of Justice, Truth and Righteousness under a Divine arrangement.  (D foreword xiii)</a:t>
            </a:r>
          </a:p>
          <a:p>
            <a:pPr marL="0" indent="0">
              <a:buFontTx/>
              <a:buNone/>
            </a:pPr>
            <a:endParaRPr lang="en-US" sz="1600" kern="1200" baseline="0" dirty="0" smtClean="0">
              <a:solidFill>
                <a:schemeClr val="tx1"/>
              </a:solidFill>
              <a:latin typeface="+mn-lt"/>
              <a:ea typeface="+mn-ea"/>
              <a:cs typeface="+mn-cs"/>
            </a:endParaRPr>
          </a:p>
          <a:p>
            <a:pPr marL="0" indent="0">
              <a:buFontTx/>
              <a:buNone/>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25</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Now that we have looked at an example of how the characteristics of frogs are used in scripture to symbolize false teachings, let us return to the second chapter of Joel and see how locusts are used to symbolize the Lord’s Great Army.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Remember the excerpt we read earlier from the fourth volume forward, “</a:t>
            </a:r>
            <a:r>
              <a:rPr lang="en-US" sz="1600" kern="1200" dirty="0" smtClean="0">
                <a:solidFill>
                  <a:schemeClr val="tx1"/>
                </a:solidFill>
                <a:latin typeface="+mn-lt"/>
                <a:ea typeface="+mn-ea"/>
                <a:cs typeface="+mn-cs"/>
              </a:rPr>
              <a:t>The symbolism of Scripture, rightly understood, is very forceful, and there is </a:t>
            </a:r>
            <a:r>
              <a:rPr lang="en-US" sz="1600" b="1" u="sng" kern="1200" dirty="0" smtClean="0">
                <a:solidFill>
                  <a:schemeClr val="tx1"/>
                </a:solidFill>
                <a:latin typeface="+mn-lt"/>
                <a:ea typeface="+mn-ea"/>
                <a:cs typeface="+mn-cs"/>
              </a:rPr>
              <a:t>always</a:t>
            </a:r>
            <a:r>
              <a:rPr lang="en-US" sz="1600" b="1" kern="1200" dirty="0" smtClean="0">
                <a:solidFill>
                  <a:schemeClr val="tx1"/>
                </a:solidFill>
                <a:latin typeface="+mn-lt"/>
                <a:ea typeface="+mn-ea"/>
                <a:cs typeface="+mn-cs"/>
              </a:rPr>
              <a:t> a close resemblance between the symbol itself and the thing symbolized.”</a:t>
            </a: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mn-lt"/>
              <a:ea typeface="+mn-ea"/>
              <a:cs typeface="+mn-cs"/>
            </a:endParaRPr>
          </a:p>
          <a:p>
            <a:pPr marL="0" indent="0">
              <a:buNone/>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26</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The first scripture in the second chapter of Joel talks about how all of this trouble gets started.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effectLst/>
                <a:latin typeface="+mn-lt"/>
                <a:ea typeface="+mn-ea"/>
                <a:cs typeface="+mn-cs"/>
                <a:hlinkClick r:id="rId3" action="ppaction://hlinkfile"/>
              </a:rPr>
              <a:t>Joel 2:1</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Blow ye the </a:t>
            </a:r>
            <a:r>
              <a:rPr lang="en-US" sz="1600" u="sng" kern="1200" dirty="0" smtClean="0">
                <a:solidFill>
                  <a:schemeClr val="tx1"/>
                </a:solidFill>
                <a:effectLst/>
                <a:latin typeface="+mn-lt"/>
                <a:ea typeface="+mn-ea"/>
                <a:cs typeface="+mn-cs"/>
              </a:rPr>
              <a:t>trumpet</a:t>
            </a:r>
            <a:r>
              <a:rPr lang="en-US" sz="1600" kern="1200" dirty="0" smtClean="0">
                <a:solidFill>
                  <a:schemeClr val="tx1"/>
                </a:solidFill>
                <a:effectLst/>
                <a:latin typeface="+mn-lt"/>
                <a:ea typeface="+mn-ea"/>
                <a:cs typeface="+mn-cs"/>
              </a:rPr>
              <a:t> in </a:t>
            </a:r>
            <a:r>
              <a:rPr lang="en-US" sz="1600" u="sng" kern="1200" dirty="0" smtClean="0">
                <a:solidFill>
                  <a:schemeClr val="tx1"/>
                </a:solidFill>
                <a:effectLst/>
                <a:latin typeface="+mn-lt"/>
                <a:ea typeface="+mn-ea"/>
                <a:cs typeface="+mn-cs"/>
              </a:rPr>
              <a:t>Zion</a:t>
            </a:r>
            <a:r>
              <a:rPr lang="en-US" sz="1600" kern="1200" dirty="0" smtClean="0">
                <a:solidFill>
                  <a:schemeClr val="tx1"/>
                </a:solidFill>
                <a:effectLst/>
                <a:latin typeface="+mn-lt"/>
                <a:ea typeface="+mn-ea"/>
                <a:cs typeface="+mn-cs"/>
              </a:rPr>
              <a:t>, and sound an alarm in my holy </a:t>
            </a:r>
            <a:r>
              <a:rPr lang="en-US" sz="1600" u="sng" kern="1200" dirty="0" smtClean="0">
                <a:solidFill>
                  <a:schemeClr val="tx1"/>
                </a:solidFill>
                <a:effectLst/>
                <a:latin typeface="+mn-lt"/>
                <a:ea typeface="+mn-ea"/>
                <a:cs typeface="+mn-cs"/>
              </a:rPr>
              <a:t>mountain</a:t>
            </a:r>
            <a:r>
              <a:rPr lang="en-US" sz="1600" kern="1200" dirty="0" smtClean="0">
                <a:solidFill>
                  <a:schemeClr val="tx1"/>
                </a:solidFill>
                <a:effectLst/>
                <a:latin typeface="+mn-lt"/>
                <a:ea typeface="+mn-ea"/>
                <a:cs typeface="+mn-cs"/>
              </a:rPr>
              <a:t>: let all the inhabitants of the land tremble: for the </a:t>
            </a:r>
            <a:r>
              <a:rPr lang="en-US" sz="1600" u="sng" kern="1200" dirty="0" smtClean="0">
                <a:solidFill>
                  <a:schemeClr val="tx1"/>
                </a:solidFill>
                <a:effectLst/>
                <a:latin typeface="+mn-lt"/>
                <a:ea typeface="+mn-ea"/>
                <a:cs typeface="+mn-cs"/>
              </a:rPr>
              <a:t>day of the LORD</a:t>
            </a:r>
            <a:r>
              <a:rPr lang="en-US" sz="1600" u="none"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cometh, for </a:t>
            </a:r>
            <a:r>
              <a:rPr lang="en-US" sz="1600" i="1" kern="1200" dirty="0" smtClean="0">
                <a:solidFill>
                  <a:schemeClr val="tx1"/>
                </a:solidFill>
                <a:effectLst/>
                <a:latin typeface="+mn-lt"/>
                <a:ea typeface="+mn-ea"/>
                <a:cs typeface="+mn-cs"/>
              </a:rPr>
              <a:t>it is</a:t>
            </a:r>
            <a:r>
              <a:rPr lang="en-US" sz="1600" kern="1200" dirty="0" smtClean="0">
                <a:solidFill>
                  <a:schemeClr val="tx1"/>
                </a:solidFill>
                <a:effectLst/>
                <a:latin typeface="+mn-lt"/>
                <a:ea typeface="+mn-ea"/>
                <a:cs typeface="+mn-cs"/>
              </a:rPr>
              <a:t> nigh at hand;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chemeClr val="tx1"/>
                </a:solidFill>
                <a:effectLst/>
                <a:latin typeface="+mn-lt"/>
                <a:ea typeface="+mn-ea"/>
                <a:cs typeface="+mn-cs"/>
              </a:rPr>
              <a:t>What does a Trumpet often signify in scripture?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chemeClr val="tx1"/>
                </a:solidFill>
                <a:effectLst/>
                <a:latin typeface="+mn-lt"/>
                <a:ea typeface="+mn-ea"/>
                <a:cs typeface="+mn-cs"/>
              </a:rPr>
              <a:t>What does Zion represent?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chemeClr val="tx1"/>
                </a:solidFill>
                <a:effectLst/>
                <a:latin typeface="+mn-lt"/>
                <a:ea typeface="+mn-ea"/>
                <a:cs typeface="+mn-cs"/>
              </a:rPr>
              <a:t>What is the Holy Mountain?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chemeClr val="tx1"/>
                </a:solidFill>
                <a:effectLst/>
                <a:latin typeface="+mn-lt"/>
                <a:ea typeface="+mn-ea"/>
                <a:cs typeface="+mn-cs"/>
              </a:rPr>
              <a:t>What is The Day of The LORD?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0" indent="0">
              <a:buFontTx/>
              <a:buNone/>
            </a:pPr>
            <a:endParaRPr lang="en-US" sz="1600" b="1" baseline="0" dirty="0" smtClean="0"/>
          </a:p>
          <a:p>
            <a:pPr marL="0" indent="0">
              <a:buFontTx/>
              <a:buNone/>
            </a:pPr>
            <a:r>
              <a:rPr lang="en-US" sz="1600" b="1" baseline="0" dirty="0" smtClean="0"/>
              <a:t>Trumpet</a:t>
            </a:r>
            <a:r>
              <a:rPr lang="en-US" sz="1600" baseline="0" dirty="0" smtClean="0"/>
              <a:t> = </a:t>
            </a:r>
            <a:r>
              <a:rPr lang="en-US" sz="1600" baseline="0" dirty="0" err="1" smtClean="0"/>
              <a:t>Jer</a:t>
            </a:r>
            <a:r>
              <a:rPr lang="en-US" sz="1600" baseline="0" dirty="0" smtClean="0"/>
              <a:t> 6:17:  Hearken to the sound of the (watchman’s)</a:t>
            </a:r>
          </a:p>
          <a:p>
            <a:pPr marL="0" indent="0">
              <a:buFontTx/>
              <a:buNone/>
            </a:pPr>
            <a:r>
              <a:rPr lang="en-US" sz="1600" b="1" baseline="0" dirty="0" smtClean="0"/>
              <a:t>Zion</a:t>
            </a:r>
            <a:r>
              <a:rPr lang="en-US" sz="1600" baseline="0" dirty="0" smtClean="0"/>
              <a:t> = The Nominal Kingdom of God (D241)</a:t>
            </a:r>
          </a:p>
          <a:p>
            <a:pPr marL="0" indent="0">
              <a:buFontTx/>
              <a:buNone/>
            </a:pPr>
            <a:r>
              <a:rPr lang="en-US" sz="1600" b="1" baseline="0" dirty="0" smtClean="0"/>
              <a:t>Holy Mountain </a:t>
            </a:r>
            <a:r>
              <a:rPr lang="en-US" sz="1600" baseline="0" dirty="0" smtClean="0"/>
              <a:t>= Christendom, professed kingdom of the Lord. (D540, A318)</a:t>
            </a:r>
          </a:p>
          <a:p>
            <a:pPr marL="0" indent="0">
              <a:buFontTx/>
              <a:buNone/>
            </a:pPr>
            <a:r>
              <a:rPr lang="en-US" sz="1600" b="1" baseline="0" dirty="0" smtClean="0"/>
              <a:t>Day Of The LORD </a:t>
            </a:r>
            <a:r>
              <a:rPr lang="en-US" sz="1600" baseline="0" dirty="0" smtClean="0"/>
              <a:t>= Armageddon</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27</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mn-lt"/>
                <a:ea typeface="+mn-ea"/>
                <a:cs typeface="+mn-cs"/>
              </a:rPr>
              <a:t>In chemistry it is frequently found that some useful and beneficial elements suddenly become rank poison by the change of proportions. So it is with the blessings of knowledge and liberty when compounded with selfishness. In certain proportions this combination has rendered valuable service to humanity, but the recent great increase of knowledge instead of exalting knowledge to the seat of power, has enthroned selfishness. </a:t>
            </a:r>
            <a:r>
              <a:rPr lang="en-US" sz="1600" u="sng" kern="1200" dirty="0" smtClean="0">
                <a:solidFill>
                  <a:schemeClr val="tx1"/>
                </a:solidFill>
                <a:latin typeface="+mn-lt"/>
                <a:ea typeface="+mn-ea"/>
                <a:cs typeface="+mn-cs"/>
              </a:rPr>
              <a:t>Selfishness dominates, and uses knowledge and liberty as its servants</a:t>
            </a:r>
            <a:r>
              <a:rPr lang="en-US" sz="1600" kern="1200" dirty="0" smtClean="0">
                <a:solidFill>
                  <a:schemeClr val="tx1"/>
                </a:solidFill>
                <a:latin typeface="+mn-lt"/>
                <a:ea typeface="+mn-ea"/>
                <a:cs typeface="+mn-cs"/>
              </a:rPr>
              <a:t>. This combination is now ruling the world; and even its valuable elements are rendered enemies of righteousness and peace by reason of selfishness being in control. Under these conditions knowledge as the servant of selfishness is most active in </a:t>
            </a:r>
            <a:r>
              <a:rPr lang="en-US" sz="1600" u="sng" kern="1200" dirty="0" smtClean="0">
                <a:solidFill>
                  <a:schemeClr val="tx1"/>
                </a:solidFill>
                <a:latin typeface="+mn-lt"/>
                <a:ea typeface="+mn-ea"/>
                <a:cs typeface="+mn-cs"/>
              </a:rPr>
              <a:t>serving selfish interests, and liberty controlled by selfishness threatens to become self-license, regardless of the rights and liberties of others</a:t>
            </a:r>
            <a:r>
              <a:rPr lang="en-US" sz="1600" kern="1200" dirty="0" smtClean="0">
                <a:solidFill>
                  <a:schemeClr val="tx1"/>
                </a:solidFill>
                <a:latin typeface="+mn-lt"/>
                <a:ea typeface="+mn-ea"/>
                <a:cs typeface="+mn-cs"/>
              </a:rPr>
              <a:t>. Under present conditions therefore, selfishness (controlling), knowledge and liberty constitute a Triumvirate of evil power which is now ruling and crushing Christendom---D308</a:t>
            </a: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In</a:t>
            </a:r>
            <a:r>
              <a:rPr lang="en-US" sz="1600" kern="1200" baseline="0" dirty="0" smtClean="0">
                <a:solidFill>
                  <a:schemeClr val="tx1"/>
                </a:solidFill>
                <a:latin typeface="+mn-lt"/>
                <a:ea typeface="+mn-ea"/>
                <a:cs typeface="+mn-cs"/>
              </a:rPr>
              <a:t> other words, men with sin and selfishness in their hearts are not in the position to use knowledge and liberty wisely.  R5526</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This is why the time of trouble did not begin sooner than it did…the selfishness of man was always there since the fall of Adam, but the increase of knowledge and liberty were not. </a:t>
            </a:r>
          </a:p>
          <a:p>
            <a:r>
              <a:rPr lang="en-US" sz="1600" kern="1200" dirty="0" smtClean="0">
                <a:solidFill>
                  <a:schemeClr val="tx1"/>
                </a:solidFill>
                <a:latin typeface="+mn-lt"/>
                <a:ea typeface="+mn-ea"/>
                <a:cs typeface="+mn-cs"/>
              </a:rPr>
              <a:t>Daniel 12:4: But thou, O Daniel, shut up the words, and seal the book, even to the time of the end: many shall run to and fro, and </a:t>
            </a:r>
            <a:r>
              <a:rPr lang="en-US" sz="1600" b="1" kern="1200" dirty="0" smtClean="0">
                <a:solidFill>
                  <a:schemeClr val="tx1"/>
                </a:solidFill>
                <a:latin typeface="+mn-lt"/>
                <a:ea typeface="+mn-ea"/>
                <a:cs typeface="+mn-cs"/>
              </a:rPr>
              <a:t>knowledge</a:t>
            </a:r>
            <a:r>
              <a:rPr lang="en-US" sz="1600" b="0" kern="1200" dirty="0" smtClean="0">
                <a:solidFill>
                  <a:schemeClr val="tx1"/>
                </a:solidFill>
                <a:latin typeface="+mn-lt"/>
                <a:ea typeface="+mn-ea"/>
                <a:cs typeface="+mn-cs"/>
              </a:rPr>
              <a:t> shall be increased.</a:t>
            </a:r>
          </a:p>
          <a:p>
            <a:endParaRPr lang="en-US" sz="1600" kern="1200" dirty="0" smtClean="0">
              <a:solidFill>
                <a:schemeClr val="tx1"/>
              </a:solidFill>
              <a:latin typeface="+mn-lt"/>
              <a:ea typeface="+mn-ea"/>
              <a:cs typeface="+mn-cs"/>
            </a:endParaRP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indent="0">
              <a:buFontTx/>
              <a:buNone/>
            </a:pPr>
            <a:endParaRPr lang="en-US" sz="1600" b="1"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28</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u="none" strike="noStrike" kern="1200" dirty="0" smtClean="0">
                <a:solidFill>
                  <a:schemeClr val="tx1"/>
                </a:solidFill>
                <a:effectLst/>
                <a:latin typeface="+mn-lt"/>
                <a:ea typeface="+mn-ea"/>
                <a:cs typeface="+mn-cs"/>
                <a:hlinkClick r:id="rId3" action="ppaction://hlinkfile"/>
              </a:rPr>
              <a:t>Joel 2:2</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 </a:t>
            </a:r>
            <a:r>
              <a:rPr lang="en-US" sz="1600" u="sng" kern="1200" dirty="0" smtClean="0">
                <a:solidFill>
                  <a:schemeClr val="tx1"/>
                </a:solidFill>
                <a:effectLst/>
                <a:latin typeface="+mn-lt"/>
                <a:ea typeface="+mn-ea"/>
                <a:cs typeface="+mn-cs"/>
              </a:rPr>
              <a:t>day of darkness </a:t>
            </a:r>
            <a:r>
              <a:rPr lang="en-US" sz="1600" kern="1200" dirty="0" smtClean="0">
                <a:solidFill>
                  <a:schemeClr val="tx1"/>
                </a:solidFill>
                <a:effectLst/>
                <a:latin typeface="+mn-lt"/>
                <a:ea typeface="+mn-ea"/>
                <a:cs typeface="+mn-cs"/>
              </a:rPr>
              <a:t>and of gloominess, a day of </a:t>
            </a:r>
            <a:r>
              <a:rPr lang="en-US" sz="1600" u="sng" kern="1200" dirty="0" smtClean="0">
                <a:solidFill>
                  <a:schemeClr val="tx1"/>
                </a:solidFill>
                <a:effectLst/>
                <a:latin typeface="+mn-lt"/>
                <a:ea typeface="+mn-ea"/>
                <a:cs typeface="+mn-cs"/>
              </a:rPr>
              <a:t>clouds</a:t>
            </a:r>
            <a:r>
              <a:rPr lang="en-US" sz="1600" kern="1200" dirty="0" smtClean="0">
                <a:solidFill>
                  <a:schemeClr val="tx1"/>
                </a:solidFill>
                <a:effectLst/>
                <a:latin typeface="+mn-lt"/>
                <a:ea typeface="+mn-ea"/>
                <a:cs typeface="+mn-cs"/>
              </a:rPr>
              <a:t> and of thick darkness, as the morning spread upon the mountains: a </a:t>
            </a:r>
            <a:r>
              <a:rPr lang="en-US" sz="1600" u="sng" kern="1200" dirty="0" smtClean="0">
                <a:solidFill>
                  <a:schemeClr val="tx1"/>
                </a:solidFill>
                <a:effectLst/>
                <a:latin typeface="+mn-lt"/>
                <a:ea typeface="+mn-ea"/>
                <a:cs typeface="+mn-cs"/>
              </a:rPr>
              <a:t>great people </a:t>
            </a:r>
            <a:r>
              <a:rPr lang="en-US" sz="1600" kern="1200" dirty="0" smtClean="0">
                <a:solidFill>
                  <a:schemeClr val="tx1"/>
                </a:solidFill>
                <a:effectLst/>
                <a:latin typeface="+mn-lt"/>
                <a:ea typeface="+mn-ea"/>
                <a:cs typeface="+mn-cs"/>
              </a:rPr>
              <a:t>and a strong; </a:t>
            </a:r>
            <a:r>
              <a:rPr lang="en-US" sz="1600" u="sng" kern="1200" dirty="0" smtClean="0">
                <a:solidFill>
                  <a:schemeClr val="tx1"/>
                </a:solidFill>
                <a:effectLst/>
                <a:latin typeface="+mn-lt"/>
                <a:ea typeface="+mn-ea"/>
                <a:cs typeface="+mn-cs"/>
              </a:rPr>
              <a:t>there hath not been ever the like, neither shall be any more after it, </a:t>
            </a:r>
            <a:r>
              <a:rPr lang="en-US" sz="1600" i="1" u="sng" kern="1200" dirty="0" smtClean="0">
                <a:solidFill>
                  <a:schemeClr val="tx1"/>
                </a:solidFill>
                <a:effectLst/>
                <a:latin typeface="+mn-lt"/>
                <a:ea typeface="+mn-ea"/>
                <a:cs typeface="+mn-cs"/>
              </a:rPr>
              <a:t>even</a:t>
            </a:r>
            <a:r>
              <a:rPr lang="en-US" sz="1600" u="sng" kern="1200" dirty="0" smtClean="0">
                <a:solidFill>
                  <a:schemeClr val="tx1"/>
                </a:solidFill>
                <a:effectLst/>
                <a:latin typeface="+mn-lt"/>
                <a:ea typeface="+mn-ea"/>
                <a:cs typeface="+mn-cs"/>
              </a:rPr>
              <a:t> to the years of many generations.</a:t>
            </a:r>
            <a:r>
              <a:rPr lang="en-US" sz="1600" u="none" kern="1200" baseline="0" dirty="0" smtClean="0">
                <a:solidFill>
                  <a:schemeClr val="tx1"/>
                </a:solidFill>
                <a:effectLst/>
                <a:latin typeface="+mn-lt"/>
                <a:ea typeface="+mn-ea"/>
                <a:cs typeface="+mn-cs"/>
              </a:rPr>
              <a:t>  </a:t>
            </a:r>
          </a:p>
          <a:p>
            <a:pPr marL="0" indent="0">
              <a:buNone/>
            </a:pPr>
            <a:endParaRPr lang="en-US" sz="1600" i="0" kern="1200" dirty="0" smtClean="0">
              <a:solidFill>
                <a:schemeClr val="tx1"/>
              </a:solidFill>
              <a:latin typeface="+mn-lt"/>
              <a:ea typeface="+mn-ea"/>
              <a:cs typeface="+mn-cs"/>
            </a:endParaRPr>
          </a:p>
          <a:p>
            <a:pPr marL="0" indent="0">
              <a:buNone/>
            </a:pPr>
            <a:r>
              <a:rPr lang="en-US" sz="1600" i="0" kern="1200" dirty="0" smtClean="0">
                <a:solidFill>
                  <a:schemeClr val="tx1"/>
                </a:solidFill>
                <a:latin typeface="+mn-lt"/>
                <a:ea typeface="+mn-ea"/>
                <a:cs typeface="+mn-cs"/>
              </a:rPr>
              <a:t>This</a:t>
            </a:r>
            <a:r>
              <a:rPr lang="en-US" sz="1600" i="0" kern="1200" baseline="0" dirty="0" smtClean="0">
                <a:solidFill>
                  <a:schemeClr val="tx1"/>
                </a:solidFill>
                <a:latin typeface="+mn-lt"/>
                <a:ea typeface="+mn-ea"/>
                <a:cs typeface="+mn-cs"/>
              </a:rPr>
              <a:t> second verse of Joel, chapter two, has a striking similarity to Matthew 21:21 and Daniel 12:1, which speak of the great time of trouble; </a:t>
            </a:r>
            <a:endParaRPr lang="en-US" sz="1600" b="1" baseline="0" dirty="0" smtClean="0"/>
          </a:p>
          <a:p>
            <a:pPr marL="0" indent="0">
              <a:buNone/>
            </a:pPr>
            <a:r>
              <a:rPr lang="en-US" sz="1600" b="1" kern="1200" dirty="0" smtClean="0">
                <a:solidFill>
                  <a:schemeClr val="tx1"/>
                </a:solidFill>
                <a:latin typeface="+mn-lt"/>
                <a:ea typeface="+mn-ea"/>
                <a:cs typeface="+mn-cs"/>
              </a:rPr>
              <a:t>Matthew 24:21</a:t>
            </a:r>
            <a:r>
              <a:rPr lang="en-US" sz="1600" kern="1200" dirty="0" smtClean="0">
                <a:solidFill>
                  <a:schemeClr val="tx1"/>
                </a:solidFill>
                <a:latin typeface="+mn-lt"/>
                <a:ea typeface="+mn-ea"/>
                <a:cs typeface="+mn-cs"/>
              </a:rPr>
              <a:t>: For then shall be great </a:t>
            </a:r>
            <a:r>
              <a:rPr lang="en-US" sz="1600" b="1" kern="1200" dirty="0" smtClean="0">
                <a:solidFill>
                  <a:schemeClr val="tx1"/>
                </a:solidFill>
                <a:latin typeface="+mn-lt"/>
                <a:ea typeface="+mn-ea"/>
                <a:cs typeface="+mn-cs"/>
              </a:rPr>
              <a:t>tribulation</a:t>
            </a:r>
            <a:r>
              <a:rPr lang="en-US" sz="1600" b="0" kern="1200" dirty="0" smtClean="0">
                <a:solidFill>
                  <a:schemeClr val="tx1"/>
                </a:solidFill>
                <a:latin typeface="+mn-lt"/>
                <a:ea typeface="+mn-ea"/>
                <a:cs typeface="+mn-cs"/>
              </a:rPr>
              <a:t>, such as was not since the beginning of the world to this time, no, nor ever shall be. </a:t>
            </a:r>
          </a:p>
          <a:p>
            <a:pPr marL="0" indent="0">
              <a:buNone/>
            </a:pPr>
            <a:r>
              <a:rPr lang="en-US" sz="1600" b="1" kern="1200" dirty="0" smtClean="0">
                <a:solidFill>
                  <a:schemeClr val="tx1"/>
                </a:solidFill>
                <a:latin typeface="+mn-lt"/>
                <a:ea typeface="+mn-ea"/>
                <a:cs typeface="+mn-cs"/>
              </a:rPr>
              <a:t>Dan 12:1: </a:t>
            </a:r>
            <a:r>
              <a:rPr lang="en-US" sz="1600" b="0" kern="1200" dirty="0" smtClean="0">
                <a:solidFill>
                  <a:schemeClr val="tx1"/>
                </a:solidFill>
                <a:latin typeface="+mn-lt"/>
                <a:ea typeface="+mn-ea"/>
                <a:cs typeface="+mn-cs"/>
              </a:rPr>
              <a:t>…and </a:t>
            </a:r>
            <a:r>
              <a:rPr lang="en-US" sz="1600" kern="1200" dirty="0" smtClean="0">
                <a:solidFill>
                  <a:schemeClr val="tx1"/>
                </a:solidFill>
                <a:latin typeface="+mn-lt"/>
                <a:ea typeface="+mn-ea"/>
                <a:cs typeface="+mn-cs"/>
              </a:rPr>
              <a:t>there shall be a time of trouble, such as never was since there was a nation </a:t>
            </a:r>
            <a:r>
              <a:rPr lang="en-US" sz="1600" i="1" kern="1200" dirty="0" smtClean="0">
                <a:solidFill>
                  <a:schemeClr val="tx1"/>
                </a:solidFill>
                <a:latin typeface="+mn-lt"/>
                <a:ea typeface="+mn-ea"/>
                <a:cs typeface="+mn-cs"/>
              </a:rPr>
              <a:t>even</a:t>
            </a:r>
            <a:r>
              <a:rPr lang="en-US" sz="1600" i="0" kern="1200" dirty="0" smtClean="0">
                <a:solidFill>
                  <a:schemeClr val="tx1"/>
                </a:solidFill>
                <a:latin typeface="+mn-lt"/>
                <a:ea typeface="+mn-ea"/>
                <a:cs typeface="+mn-cs"/>
              </a:rPr>
              <a:t> to that same time: </a:t>
            </a:r>
          </a:p>
          <a:p>
            <a:pPr marL="0" indent="0">
              <a:buNone/>
            </a:pPr>
            <a:endParaRPr lang="en-US" sz="1600" i="0" kern="1200" dirty="0" smtClean="0">
              <a:solidFill>
                <a:schemeClr val="tx1"/>
              </a:solidFill>
              <a:latin typeface="+mn-lt"/>
              <a:ea typeface="+mn-ea"/>
              <a:cs typeface="+mn-cs"/>
            </a:endParaRPr>
          </a:p>
          <a:p>
            <a:pPr marL="0" indent="0">
              <a:buNone/>
            </a:pPr>
            <a:r>
              <a:rPr lang="en-US" sz="1600" i="0" kern="1200" baseline="0" dirty="0" smtClean="0">
                <a:solidFill>
                  <a:schemeClr val="tx1"/>
                </a:solidFill>
                <a:latin typeface="+mn-lt"/>
                <a:ea typeface="+mn-ea"/>
                <a:cs typeface="+mn-cs"/>
              </a:rPr>
              <a:t>Looking at these scriptures, it would appear as though the Lord’s great army and the time of trouble are somehow linked.  That you can’t have one without the other.  Therefore, if we believe the time of trouble had its beginning in 1914, then we would expect to find the Lord’s Great Army there as well.  But who are they?  Do you think they are the great armies of Europe who fought in the World War? </a:t>
            </a: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kern="1200" dirty="0" smtClean="0">
              <a:solidFill>
                <a:schemeClr val="tx1"/>
              </a:solidFill>
              <a:effectLst/>
              <a:latin typeface="+mn-lt"/>
              <a:ea typeface="+mn-ea"/>
              <a:cs typeface="+mn-cs"/>
            </a:endParaRPr>
          </a:p>
          <a:p>
            <a:pPr marL="0" indent="0">
              <a:buFontTx/>
              <a:buNone/>
            </a:pPr>
            <a:endParaRPr lang="en-US" sz="1600" b="1"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29</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prophet</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Daniel declares that God's Representative, "Michael, shall stand up</a:t>
            </a:r>
            <a:r>
              <a:rPr lang="en-US" sz="1600" kern="1200" baseline="0" dirty="0" smtClean="0">
                <a:solidFill>
                  <a:schemeClr val="tx1"/>
                </a:solidFill>
                <a:latin typeface="+mn-lt"/>
                <a:ea typeface="+mn-ea"/>
                <a:cs typeface="+mn-cs"/>
              </a:rPr>
              <a:t> (or assume control)</a:t>
            </a:r>
            <a:r>
              <a:rPr lang="en-US" sz="1600" kern="1200" dirty="0" smtClean="0">
                <a:solidFill>
                  <a:schemeClr val="tx1"/>
                </a:solidFill>
                <a:latin typeface="+mn-lt"/>
                <a:ea typeface="+mn-ea"/>
                <a:cs typeface="+mn-cs"/>
              </a:rPr>
              <a:t> the great Prince which </a:t>
            </a:r>
            <a:r>
              <a:rPr lang="en-US" sz="1600" kern="1200" dirty="0" err="1" smtClean="0">
                <a:solidFill>
                  <a:schemeClr val="tx1"/>
                </a:solidFill>
                <a:latin typeface="+mn-lt"/>
                <a:ea typeface="+mn-ea"/>
                <a:cs typeface="+mn-cs"/>
              </a:rPr>
              <a:t>standeth</a:t>
            </a:r>
            <a:r>
              <a:rPr lang="en-US" sz="1600" kern="1200" dirty="0" smtClean="0">
                <a:solidFill>
                  <a:schemeClr val="tx1"/>
                </a:solidFill>
                <a:latin typeface="+mn-lt"/>
                <a:ea typeface="+mn-ea"/>
                <a:cs typeface="+mn-cs"/>
              </a:rPr>
              <a:t> for the children of" Israel. The word "Michael" signifies "He who is like God"-- the Godlike 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Who’s side is Michael</a:t>
            </a:r>
            <a:r>
              <a:rPr lang="en-US" sz="1600" kern="1200" baseline="0" dirty="0" smtClean="0">
                <a:solidFill>
                  <a:schemeClr val="tx1"/>
                </a:solidFill>
                <a:latin typeface="+mn-lt"/>
                <a:ea typeface="+mn-ea"/>
                <a:cs typeface="+mn-cs"/>
              </a:rPr>
              <a:t> on?  Who is he fighting for?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He will stand up for the salvation of God's people, for the rectification of error and wrong, for the establishment of right and truth, to bring to the world of mankind the great Kingdom of God, which has been preached from the days of Abraham.</a:t>
            </a:r>
            <a:r>
              <a:rPr lang="en-US" sz="1600" kern="1200" baseline="0" dirty="0" smtClean="0">
                <a:solidFill>
                  <a:schemeClr val="tx1"/>
                </a:solidFill>
                <a:latin typeface="+mn-lt"/>
                <a:ea typeface="+mn-ea"/>
                <a:cs typeface="+mn-cs"/>
              </a:rPr>
              <a:t>  </a:t>
            </a:r>
            <a:endParaRPr lang="en-US" sz="1600" b="0" kern="1200" dirty="0" smtClean="0">
              <a:solidFill>
                <a:schemeClr val="tx1"/>
              </a:solidFill>
              <a:latin typeface="+mn-lt"/>
              <a:ea typeface="+mn-ea"/>
              <a:cs typeface="+mn-cs"/>
            </a:endParaRPr>
          </a:p>
          <a:p>
            <a:pPr marL="0" indent="0">
              <a:buNone/>
            </a:pPr>
            <a:endParaRPr lang="en-US" sz="1600" b="0" kern="1200" dirty="0" smtClean="0">
              <a:solidFill>
                <a:schemeClr val="tx1"/>
              </a:solidFill>
              <a:latin typeface="+mn-lt"/>
              <a:ea typeface="+mn-ea"/>
              <a:cs typeface="+mn-cs"/>
            </a:endParaRPr>
          </a:p>
          <a:p>
            <a:pPr marL="0" indent="0">
              <a:buNone/>
            </a:pPr>
            <a:r>
              <a:rPr lang="en-US" sz="1600" b="0" kern="1200" dirty="0" smtClean="0">
                <a:solidFill>
                  <a:schemeClr val="tx1"/>
                </a:solidFill>
                <a:latin typeface="+mn-lt"/>
                <a:ea typeface="+mn-ea"/>
                <a:cs typeface="+mn-cs"/>
              </a:rPr>
              <a:t>Genesis 49:10: The </a:t>
            </a:r>
            <a:r>
              <a:rPr lang="en-US" sz="1600" b="0" kern="1200" dirty="0" err="1" smtClean="0">
                <a:solidFill>
                  <a:schemeClr val="tx1"/>
                </a:solidFill>
                <a:latin typeface="+mn-lt"/>
                <a:ea typeface="+mn-ea"/>
                <a:cs typeface="+mn-cs"/>
              </a:rPr>
              <a:t>sceptre</a:t>
            </a:r>
            <a:r>
              <a:rPr lang="en-US" sz="1600" b="0" kern="1200" dirty="0" smtClean="0">
                <a:solidFill>
                  <a:schemeClr val="tx1"/>
                </a:solidFill>
                <a:latin typeface="+mn-lt"/>
                <a:ea typeface="+mn-ea"/>
                <a:cs typeface="+mn-cs"/>
              </a:rPr>
              <a:t> (which</a:t>
            </a:r>
            <a:r>
              <a:rPr lang="en-US" sz="1600" b="0" kern="1200" baseline="0" dirty="0" smtClean="0">
                <a:solidFill>
                  <a:schemeClr val="tx1"/>
                </a:solidFill>
                <a:latin typeface="+mn-lt"/>
                <a:ea typeface="+mn-ea"/>
                <a:cs typeface="+mn-cs"/>
              </a:rPr>
              <a:t> represents the “right” to rule) </a:t>
            </a:r>
            <a:r>
              <a:rPr lang="en-US" sz="1600" b="0" kern="1200" dirty="0" smtClean="0">
                <a:solidFill>
                  <a:schemeClr val="tx1"/>
                </a:solidFill>
                <a:latin typeface="+mn-lt"/>
                <a:ea typeface="+mn-ea"/>
                <a:cs typeface="+mn-cs"/>
              </a:rPr>
              <a:t>shall not depart from Judah, nor a lawgiver from between his feet, until Shiloh come; and </a:t>
            </a:r>
            <a:r>
              <a:rPr lang="en-US" sz="1600" b="0" u="sng" kern="1200" dirty="0" smtClean="0">
                <a:solidFill>
                  <a:schemeClr val="tx1"/>
                </a:solidFill>
                <a:latin typeface="+mn-lt"/>
                <a:ea typeface="+mn-ea"/>
                <a:cs typeface="+mn-cs"/>
              </a:rPr>
              <a:t>unto him shall the gathering of the people be.</a:t>
            </a:r>
            <a:endParaRPr lang="en-US" sz="1600" b="0" u="sng"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Joel 2:3: </a:t>
            </a:r>
            <a:r>
              <a:rPr lang="en-US" sz="1600" b="0" kern="1200" dirty="0" smtClean="0">
                <a:solidFill>
                  <a:schemeClr val="tx1"/>
                </a:solidFill>
                <a:latin typeface="+mn-lt"/>
                <a:ea typeface="+mn-ea"/>
                <a:cs typeface="+mn-cs"/>
              </a:rPr>
              <a:t>A </a:t>
            </a:r>
            <a:r>
              <a:rPr lang="en-US" sz="1600" b="0" u="sng" kern="1200" dirty="0" smtClean="0">
                <a:solidFill>
                  <a:schemeClr val="tx1"/>
                </a:solidFill>
                <a:latin typeface="+mn-lt"/>
                <a:ea typeface="+mn-ea"/>
                <a:cs typeface="+mn-cs"/>
              </a:rPr>
              <a:t>fire</a:t>
            </a:r>
            <a:r>
              <a:rPr lang="en-US" sz="1600" b="0" kern="1200" dirty="0" smtClean="0">
                <a:solidFill>
                  <a:schemeClr val="tx1"/>
                </a:solidFill>
                <a:latin typeface="+mn-lt"/>
                <a:ea typeface="+mn-ea"/>
                <a:cs typeface="+mn-cs"/>
              </a:rPr>
              <a:t> </a:t>
            </a:r>
            <a:r>
              <a:rPr lang="en-US" sz="1600" b="0" kern="1200" dirty="0" err="1" smtClean="0">
                <a:solidFill>
                  <a:schemeClr val="tx1"/>
                </a:solidFill>
                <a:latin typeface="+mn-lt"/>
                <a:ea typeface="+mn-ea"/>
                <a:cs typeface="+mn-cs"/>
              </a:rPr>
              <a:t>devoureth</a:t>
            </a:r>
            <a:r>
              <a:rPr lang="en-US" sz="1600" b="0" kern="1200" dirty="0" smtClean="0">
                <a:solidFill>
                  <a:schemeClr val="tx1"/>
                </a:solidFill>
                <a:latin typeface="+mn-lt"/>
                <a:ea typeface="+mn-ea"/>
                <a:cs typeface="+mn-cs"/>
              </a:rPr>
              <a:t> before them; and behind them a </a:t>
            </a:r>
            <a:r>
              <a:rPr lang="en-US" sz="1600" b="0" u="sng" kern="1200" dirty="0" smtClean="0">
                <a:solidFill>
                  <a:schemeClr val="tx1"/>
                </a:solidFill>
                <a:latin typeface="+mn-lt"/>
                <a:ea typeface="+mn-ea"/>
                <a:cs typeface="+mn-cs"/>
              </a:rPr>
              <a:t>flame</a:t>
            </a:r>
            <a:r>
              <a:rPr lang="en-US" sz="1600" b="0" kern="1200" dirty="0" smtClean="0">
                <a:solidFill>
                  <a:schemeClr val="tx1"/>
                </a:solidFill>
                <a:latin typeface="+mn-lt"/>
                <a:ea typeface="+mn-ea"/>
                <a:cs typeface="+mn-cs"/>
              </a:rPr>
              <a:t> </a:t>
            </a:r>
            <a:r>
              <a:rPr lang="en-US" sz="1600" b="0" kern="1200" dirty="0" err="1" smtClean="0">
                <a:solidFill>
                  <a:schemeClr val="tx1"/>
                </a:solidFill>
                <a:latin typeface="+mn-lt"/>
                <a:ea typeface="+mn-ea"/>
                <a:cs typeface="+mn-cs"/>
              </a:rPr>
              <a:t>burneth</a:t>
            </a:r>
            <a:r>
              <a:rPr lang="en-US" sz="1600" b="0" kern="1200" dirty="0" smtClean="0">
                <a:solidFill>
                  <a:schemeClr val="tx1"/>
                </a:solidFill>
                <a:latin typeface="+mn-lt"/>
                <a:ea typeface="+mn-ea"/>
                <a:cs typeface="+mn-cs"/>
              </a:rPr>
              <a:t>: the </a:t>
            </a:r>
            <a:r>
              <a:rPr lang="en-US" sz="1600" b="0" u="sng" kern="1200" dirty="0" smtClean="0">
                <a:solidFill>
                  <a:schemeClr val="tx1"/>
                </a:solidFill>
                <a:latin typeface="+mn-lt"/>
                <a:ea typeface="+mn-ea"/>
                <a:cs typeface="+mn-cs"/>
              </a:rPr>
              <a:t>land</a:t>
            </a:r>
            <a:r>
              <a:rPr lang="en-US" sz="1600" b="0" kern="1200" dirty="0" smtClean="0">
                <a:solidFill>
                  <a:schemeClr val="tx1"/>
                </a:solidFill>
                <a:latin typeface="+mn-lt"/>
                <a:ea typeface="+mn-ea"/>
                <a:cs typeface="+mn-cs"/>
              </a:rPr>
              <a:t>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as the garden of Eden before them, and</a:t>
            </a:r>
            <a:r>
              <a:rPr lang="en-US" sz="1600" b="0" i="0" kern="1200" baseline="0" dirty="0" smtClean="0">
                <a:solidFill>
                  <a:schemeClr val="tx1"/>
                </a:solidFill>
                <a:latin typeface="+mn-lt"/>
                <a:ea typeface="+mn-ea"/>
                <a:cs typeface="+mn-cs"/>
              </a:rPr>
              <a:t> behind them a desolate wilderness: yea, and nothing shall escape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Joel 2:4: </a:t>
            </a:r>
            <a:r>
              <a:rPr lang="en-US" sz="1600" b="0" kern="1200" dirty="0" smtClean="0">
                <a:solidFill>
                  <a:schemeClr val="tx1"/>
                </a:solidFill>
                <a:latin typeface="+mn-lt"/>
                <a:ea typeface="+mn-ea"/>
                <a:cs typeface="+mn-cs"/>
              </a:rPr>
              <a:t>The appearance of them </a:t>
            </a:r>
            <a:r>
              <a:rPr lang="en-US" sz="1600" b="0" i="1" kern="1200" dirty="0" smtClean="0">
                <a:solidFill>
                  <a:schemeClr val="tx1"/>
                </a:solidFill>
                <a:latin typeface="+mn-lt"/>
                <a:ea typeface="+mn-ea"/>
                <a:cs typeface="+mn-cs"/>
              </a:rPr>
              <a:t>is</a:t>
            </a:r>
            <a:r>
              <a:rPr lang="en-US" sz="1600" b="0" i="0" kern="1200" dirty="0" smtClean="0">
                <a:solidFill>
                  <a:schemeClr val="tx1"/>
                </a:solidFill>
                <a:latin typeface="+mn-lt"/>
                <a:ea typeface="+mn-ea"/>
                <a:cs typeface="+mn-cs"/>
              </a:rPr>
              <a:t> as the appearance of </a:t>
            </a:r>
            <a:r>
              <a:rPr lang="en-US" sz="1600" b="0" i="0" u="sng" kern="1200" dirty="0" smtClean="0">
                <a:solidFill>
                  <a:schemeClr val="tx1"/>
                </a:solidFill>
                <a:latin typeface="+mn-lt"/>
                <a:ea typeface="+mn-ea"/>
                <a:cs typeface="+mn-cs"/>
              </a:rPr>
              <a:t>horses</a:t>
            </a:r>
            <a:r>
              <a:rPr lang="en-US" sz="1600" b="0" i="0" kern="1200" dirty="0" smtClean="0">
                <a:solidFill>
                  <a:schemeClr val="tx1"/>
                </a:solidFill>
                <a:latin typeface="+mn-lt"/>
                <a:ea typeface="+mn-ea"/>
                <a:cs typeface="+mn-cs"/>
              </a:rPr>
              <a:t>; and as </a:t>
            </a:r>
            <a:r>
              <a:rPr lang="en-US" sz="1600" b="0" i="0" u="sng" kern="1200" dirty="0" smtClean="0">
                <a:solidFill>
                  <a:schemeClr val="tx1"/>
                </a:solidFill>
                <a:latin typeface="+mn-lt"/>
                <a:ea typeface="+mn-ea"/>
                <a:cs typeface="+mn-cs"/>
              </a:rPr>
              <a:t>horsemen</a:t>
            </a:r>
            <a:r>
              <a:rPr lang="en-US" sz="1600" b="0" i="0" kern="1200" dirty="0" smtClean="0">
                <a:solidFill>
                  <a:schemeClr val="tx1"/>
                </a:solidFill>
                <a:latin typeface="+mn-lt"/>
                <a:ea typeface="+mn-ea"/>
                <a:cs typeface="+mn-cs"/>
              </a:rPr>
              <a:t>, so shall they run.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0" indent="0">
              <a:buFontTx/>
              <a:buNone/>
            </a:pPr>
            <a:endParaRPr lang="en-US" sz="16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What does fire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often signify in scripture?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Fire </a:t>
            </a:r>
            <a:r>
              <a:rPr lang="en-US" sz="1600" baseline="0" dirty="0" smtClean="0"/>
              <a:t>= Destruction (A318)</a:t>
            </a:r>
            <a:r>
              <a:rPr lang="en-US" sz="1600" b="1" baseline="0" dirty="0" smtClean="0"/>
              <a:t>   Flame </a:t>
            </a:r>
            <a:r>
              <a:rPr lang="en-US" sz="1600" baseline="0" dirty="0" smtClean="0"/>
              <a:t>= Destruction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What do</a:t>
            </a:r>
            <a:r>
              <a:rPr lang="en-US" sz="1600" kern="1200" baseline="0" dirty="0" smtClean="0">
                <a:solidFill>
                  <a:schemeClr val="tx1"/>
                </a:solidFill>
                <a:effectLst/>
                <a:latin typeface="+mn-lt"/>
                <a:ea typeface="+mn-ea"/>
                <a:cs typeface="+mn-cs"/>
              </a:rPr>
              <a:t> you think Land signifies</a:t>
            </a:r>
            <a:r>
              <a:rPr lang="en-US" sz="1600" kern="120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a:t>
            </a:r>
          </a:p>
          <a:p>
            <a:pPr marL="0" indent="0">
              <a:buFontTx/>
              <a:buNone/>
            </a:pPr>
            <a:r>
              <a:rPr lang="en-US" sz="1600" b="1" baseline="0" dirty="0" smtClean="0"/>
              <a:t>Land</a:t>
            </a:r>
            <a:r>
              <a:rPr lang="en-US" sz="1600" baseline="0" dirty="0" smtClean="0"/>
              <a:t> = (earth) or society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How about</a:t>
            </a:r>
            <a:r>
              <a:rPr lang="en-US" sz="1600" kern="1200" baseline="0" dirty="0" smtClean="0">
                <a:solidFill>
                  <a:schemeClr val="tx1"/>
                </a:solidFill>
                <a:effectLst/>
                <a:latin typeface="+mn-lt"/>
                <a:ea typeface="+mn-ea"/>
                <a:cs typeface="+mn-cs"/>
              </a:rPr>
              <a:t> horses</a:t>
            </a:r>
            <a:r>
              <a:rPr lang="en-US" sz="1600" kern="120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   </a:t>
            </a:r>
          </a:p>
          <a:p>
            <a:pPr marL="0" indent="0">
              <a:buFontTx/>
              <a:buNone/>
            </a:pPr>
            <a:r>
              <a:rPr lang="en-US" sz="1600" b="1" baseline="0" dirty="0" smtClean="0"/>
              <a:t>Horses </a:t>
            </a:r>
            <a:r>
              <a:rPr lang="en-US" sz="1600" baseline="0" dirty="0" smtClean="0"/>
              <a:t>= Doctrines R 622:7, = old false doctrinal hobbies C 316m</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And horsemen? (</a:t>
            </a:r>
            <a:r>
              <a:rPr lang="en-US" sz="1600" b="1" kern="1200" dirty="0" smtClean="0">
                <a:solidFill>
                  <a:schemeClr val="tx1"/>
                </a:solidFill>
                <a:effectLst/>
                <a:latin typeface="+mn-lt"/>
                <a:ea typeface="+mn-ea"/>
                <a:cs typeface="+mn-cs"/>
              </a:rPr>
              <a:t>Click</a:t>
            </a:r>
            <a:r>
              <a:rPr lang="en-US" sz="1600" kern="1200" dirty="0" smtClean="0">
                <a:solidFill>
                  <a:schemeClr val="tx1"/>
                </a:solidFill>
                <a:effectLst/>
                <a:latin typeface="+mn-lt"/>
                <a:ea typeface="+mn-ea"/>
                <a:cs typeface="+mn-cs"/>
              </a:rPr>
              <a:t>)   </a:t>
            </a:r>
          </a:p>
          <a:p>
            <a:pPr marL="0" indent="0">
              <a:buFontTx/>
              <a:buNone/>
            </a:pPr>
            <a:r>
              <a:rPr lang="en-US" sz="1600" b="1" baseline="0" dirty="0" smtClean="0"/>
              <a:t>Horsemen </a:t>
            </a:r>
            <a:r>
              <a:rPr lang="en-US" sz="1600" baseline="0" dirty="0" smtClean="0"/>
              <a:t>= The Teachers of False Doctrine R622:7; The great leaders in False Doctrines C316m</a:t>
            </a:r>
          </a:p>
          <a:p>
            <a:pPr marL="0" indent="0">
              <a:buFontTx/>
              <a:buNone/>
            </a:pPr>
            <a:endParaRPr lang="en-US" sz="1600" baseline="0" dirty="0" smtClean="0"/>
          </a:p>
          <a:p>
            <a:pPr marL="0" indent="0">
              <a:buFontTx/>
              <a:buNone/>
            </a:pPr>
            <a:r>
              <a:rPr lang="en-US" sz="1600" baseline="0" dirty="0" smtClean="0"/>
              <a:t>According to this description, The Lord’s Great Army is very destructive.  But what are they destroying?  They are destroying the (Land) or the present social order…remember, the old selfish order must be torn down before Christ’s kingdom of righteousness can be established.  </a:t>
            </a:r>
          </a:p>
          <a:p>
            <a:pPr marL="0" indent="0">
              <a:buFontTx/>
              <a:buNone/>
            </a:pPr>
            <a:endParaRPr lang="en-US" sz="1600" baseline="0" dirty="0" smtClean="0"/>
          </a:p>
          <a:p>
            <a:pPr marL="0" indent="0">
              <a:buFontTx/>
              <a:buNone/>
            </a:pPr>
            <a:r>
              <a:rPr lang="en-US" sz="1600" baseline="0" dirty="0" smtClean="0"/>
              <a:t>Also, this army has the “appearance” of horses (or doctrines).  What could this mean?  We think it means that the Lord’s Great Army has teachings or ideas (another word for doctrine is teaching), but these teachings only have an appearance of being truthful.  They are, however false teachings based upon selfish ideas, which do not consider the rights of others…only their own perceived rights.  </a:t>
            </a:r>
            <a:r>
              <a:rPr lang="en-US" sz="1600" kern="1200" baseline="0" dirty="0" smtClean="0">
                <a:solidFill>
                  <a:schemeClr val="tx1"/>
                </a:solidFill>
                <a:latin typeface="+mn-lt"/>
                <a:ea typeface="+mn-ea"/>
                <a:cs typeface="+mn-cs"/>
              </a:rPr>
              <a:t>Remember the Triumvirate of Evil…</a:t>
            </a:r>
            <a:r>
              <a:rPr lang="en-US" sz="1600" kern="1200" dirty="0" smtClean="0">
                <a:solidFill>
                  <a:schemeClr val="tx1"/>
                </a:solidFill>
                <a:latin typeface="+mn-lt"/>
                <a:ea typeface="+mn-ea"/>
                <a:cs typeface="+mn-cs"/>
              </a:rPr>
              <a:t>knowledge as the servant of selfishness is most active in </a:t>
            </a:r>
            <a:r>
              <a:rPr lang="en-US" sz="1600" u="sng" kern="1200" dirty="0" smtClean="0">
                <a:solidFill>
                  <a:schemeClr val="tx1"/>
                </a:solidFill>
                <a:latin typeface="+mn-lt"/>
                <a:ea typeface="+mn-ea"/>
                <a:cs typeface="+mn-cs"/>
              </a:rPr>
              <a:t>serving selfish interests, and liberty controlled by selfishness threatens to become self-license, regardless of the rights and liberties of others</a:t>
            </a:r>
            <a:r>
              <a:rPr lang="en-US" sz="1600" kern="1200" dirty="0" smtClean="0">
                <a:solidFill>
                  <a:schemeClr val="tx1"/>
                </a:solidFill>
                <a:latin typeface="+mn-lt"/>
                <a:ea typeface="+mn-ea"/>
                <a:cs typeface="+mn-cs"/>
              </a:rPr>
              <a:t>. </a:t>
            </a:r>
            <a:endParaRPr lang="en-US" sz="1600"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30</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Joel 2:5: </a:t>
            </a:r>
            <a:r>
              <a:rPr lang="en-US" sz="1600" b="0" kern="1200" dirty="0" smtClean="0">
                <a:solidFill>
                  <a:schemeClr val="tx1"/>
                </a:solidFill>
                <a:latin typeface="+mn-lt"/>
                <a:ea typeface="+mn-ea"/>
                <a:cs typeface="+mn-cs"/>
              </a:rPr>
              <a:t>Like the noise of chariots on the tops of mountains shall they leap, like the noise of a flame of fire that </a:t>
            </a:r>
            <a:r>
              <a:rPr lang="en-US" sz="1600" b="0" kern="1200" dirty="0" err="1" smtClean="0">
                <a:solidFill>
                  <a:schemeClr val="tx1"/>
                </a:solidFill>
                <a:latin typeface="+mn-lt"/>
                <a:ea typeface="+mn-ea"/>
                <a:cs typeface="+mn-cs"/>
              </a:rPr>
              <a:t>devoureth</a:t>
            </a:r>
            <a:r>
              <a:rPr lang="en-US" sz="1600" b="0" kern="1200" dirty="0" smtClean="0">
                <a:solidFill>
                  <a:schemeClr val="tx1"/>
                </a:solidFill>
                <a:latin typeface="+mn-lt"/>
                <a:ea typeface="+mn-ea"/>
                <a:cs typeface="+mn-cs"/>
              </a:rPr>
              <a:t> the stubble, as a strong people set in battle array.</a:t>
            </a:r>
          </a:p>
          <a:p>
            <a:r>
              <a:rPr lang="en-US" sz="1600" b="1" kern="1200" dirty="0" smtClean="0">
                <a:solidFill>
                  <a:schemeClr val="tx1"/>
                </a:solidFill>
                <a:latin typeface="+mn-lt"/>
                <a:ea typeface="+mn-ea"/>
                <a:cs typeface="+mn-cs"/>
              </a:rPr>
              <a:t>Joel 2:6: </a:t>
            </a:r>
            <a:r>
              <a:rPr lang="en-US" sz="1600" b="0" kern="1200" dirty="0" smtClean="0">
                <a:solidFill>
                  <a:schemeClr val="tx1"/>
                </a:solidFill>
                <a:latin typeface="+mn-lt"/>
                <a:ea typeface="+mn-ea"/>
                <a:cs typeface="+mn-cs"/>
              </a:rPr>
              <a:t>Before their face the people shall be much pained: all faces shall gather blackness.</a:t>
            </a:r>
            <a:endParaRPr lang="en-US" sz="1600" b="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kern="1200" dirty="0" smtClean="0">
              <a:solidFill>
                <a:schemeClr val="tx1"/>
              </a:solidFill>
              <a:effectLst/>
              <a:latin typeface="+mn-lt"/>
              <a:ea typeface="+mn-ea"/>
              <a:cs typeface="+mn-cs"/>
            </a:endParaRPr>
          </a:p>
          <a:p>
            <a:pPr marL="0" indent="0">
              <a:buFontTx/>
              <a:buNone/>
            </a:pPr>
            <a:endParaRPr lang="en-US" sz="1600" b="1"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31</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rgbClr val="000000"/>
                </a:solidFill>
              </a:rPr>
              <a:t>Joel 2:7</a:t>
            </a:r>
            <a:r>
              <a:rPr lang="en-US" sz="1600" dirty="0" smtClean="0">
                <a:solidFill>
                  <a:srgbClr val="000000"/>
                </a:solidFill>
              </a:rPr>
              <a:t>: They shall </a:t>
            </a:r>
            <a:r>
              <a:rPr lang="en-US" sz="1600" u="sng" dirty="0" smtClean="0">
                <a:solidFill>
                  <a:srgbClr val="000000"/>
                </a:solidFill>
              </a:rPr>
              <a:t>run</a:t>
            </a:r>
            <a:r>
              <a:rPr lang="en-US" sz="1600" dirty="0" smtClean="0">
                <a:solidFill>
                  <a:srgbClr val="000000"/>
                </a:solidFill>
              </a:rPr>
              <a:t> like mighty men; they shall climb the </a:t>
            </a:r>
            <a:r>
              <a:rPr lang="en-US" sz="1600" u="sng" dirty="0" smtClean="0">
                <a:solidFill>
                  <a:srgbClr val="000000"/>
                </a:solidFill>
              </a:rPr>
              <a:t>wall</a:t>
            </a:r>
            <a:r>
              <a:rPr lang="en-US" sz="1600" dirty="0" smtClean="0">
                <a:solidFill>
                  <a:srgbClr val="000000"/>
                </a:solidFill>
              </a:rPr>
              <a:t> like men of war; and they shall march every one on his ways, and </a:t>
            </a:r>
            <a:r>
              <a:rPr lang="en-US" sz="1600" u="sng" dirty="0" smtClean="0">
                <a:solidFill>
                  <a:srgbClr val="000000"/>
                </a:solidFill>
              </a:rPr>
              <a:t>they shall not break their ranks: </a:t>
            </a:r>
            <a:endParaRPr lang="en-US" sz="1600" b="1" dirty="0" smtClean="0">
              <a:solidFill>
                <a:srgbClr val="000000"/>
              </a:solidFill>
            </a:endParaRPr>
          </a:p>
          <a:p>
            <a:r>
              <a:rPr lang="en-US" sz="1600" b="1" dirty="0" smtClean="0">
                <a:solidFill>
                  <a:srgbClr val="000000"/>
                </a:solidFill>
              </a:rPr>
              <a:t>Joel 2:8</a:t>
            </a:r>
            <a:r>
              <a:rPr lang="en-US" sz="1600" dirty="0" smtClean="0">
                <a:solidFill>
                  <a:srgbClr val="000000"/>
                </a:solidFill>
              </a:rPr>
              <a:t>: Neither shall one </a:t>
            </a:r>
            <a:r>
              <a:rPr lang="en-US" sz="1600" u="sng" dirty="0" smtClean="0">
                <a:solidFill>
                  <a:srgbClr val="000000"/>
                </a:solidFill>
              </a:rPr>
              <a:t>thrust</a:t>
            </a:r>
            <a:r>
              <a:rPr lang="en-US" sz="1600" dirty="0" smtClean="0">
                <a:solidFill>
                  <a:srgbClr val="000000"/>
                </a:solidFill>
              </a:rPr>
              <a:t> another; they shall walk every one in his path: and when they fall upon the sword, they shall not be wounded. </a:t>
            </a:r>
          </a:p>
          <a:p>
            <a:pPr marL="0" indent="0">
              <a:buFontTx/>
              <a:buNone/>
            </a:pPr>
            <a:endParaRPr lang="en-US" sz="1600" baseline="0" dirty="0" smtClean="0">
              <a:solidFill>
                <a:srgbClr val="000000"/>
              </a:solidFill>
            </a:endParaRPr>
          </a:p>
          <a:p>
            <a:pPr marL="0" indent="0">
              <a:buFontTx/>
              <a:buNone/>
            </a:pPr>
            <a:r>
              <a:rPr lang="en-US" sz="1600" baseline="0" dirty="0" smtClean="0">
                <a:solidFill>
                  <a:srgbClr val="000000"/>
                </a:solidFill>
              </a:rPr>
              <a:t>The Lord’s Great Army is not concerned about walls (or Barriers like Civil Authority).  They do not break their ranks, nor to they thrust another…this seams to say that they do not interfere with each other; they do not oppose one another…they do not get in one another's way.</a:t>
            </a:r>
          </a:p>
        </p:txBody>
      </p:sp>
      <p:sp>
        <p:nvSpPr>
          <p:cNvPr id="4" name="Slide Number Placeholder 3"/>
          <p:cNvSpPr>
            <a:spLocks noGrp="1"/>
          </p:cNvSpPr>
          <p:nvPr>
            <p:ph type="sldNum" sz="quarter" idx="10"/>
          </p:nvPr>
        </p:nvSpPr>
        <p:spPr/>
        <p:txBody>
          <a:bodyPr/>
          <a:lstStyle/>
          <a:p>
            <a:fld id="{FFD99DCF-CD50-8943-9826-4087CE49BF0B}" type="slidenum">
              <a:rPr lang="en-US" smtClean="0"/>
              <a:t>32</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Joel 2:9</a:t>
            </a:r>
            <a:r>
              <a:rPr lang="en-US" sz="1600" dirty="0" smtClean="0">
                <a:solidFill>
                  <a:srgbClr val="000000"/>
                </a:solidFill>
              </a:rPr>
              <a:t>: They shall run to and fro in the </a:t>
            </a:r>
            <a:r>
              <a:rPr lang="en-US" sz="1600" u="sng" dirty="0" smtClean="0">
                <a:solidFill>
                  <a:srgbClr val="000000"/>
                </a:solidFill>
              </a:rPr>
              <a:t>city</a:t>
            </a:r>
            <a:r>
              <a:rPr lang="en-US" sz="1600" dirty="0" smtClean="0">
                <a:solidFill>
                  <a:srgbClr val="000000"/>
                </a:solidFill>
              </a:rPr>
              <a:t>; they shall </a:t>
            </a:r>
            <a:r>
              <a:rPr lang="en-US" sz="1600" u="sng" dirty="0" smtClean="0">
                <a:solidFill>
                  <a:srgbClr val="000000"/>
                </a:solidFill>
              </a:rPr>
              <a:t>run upon the wall</a:t>
            </a:r>
            <a:r>
              <a:rPr lang="en-US" sz="1600" dirty="0" smtClean="0">
                <a:solidFill>
                  <a:srgbClr val="000000"/>
                </a:solidFill>
              </a:rPr>
              <a:t>, they shall </a:t>
            </a:r>
            <a:r>
              <a:rPr lang="en-US" sz="1600" u="sng" dirty="0" smtClean="0">
                <a:solidFill>
                  <a:srgbClr val="000000"/>
                </a:solidFill>
              </a:rPr>
              <a:t>climb up upon the houses</a:t>
            </a:r>
            <a:r>
              <a:rPr lang="en-US" sz="1600" dirty="0" smtClean="0">
                <a:solidFill>
                  <a:srgbClr val="000000"/>
                </a:solidFill>
              </a:rPr>
              <a:t>; they shall </a:t>
            </a:r>
            <a:r>
              <a:rPr lang="en-US" sz="1600" u="sng" dirty="0" smtClean="0">
                <a:solidFill>
                  <a:srgbClr val="000000"/>
                </a:solidFill>
              </a:rPr>
              <a:t>enter in at the windows</a:t>
            </a:r>
            <a:r>
              <a:rPr lang="en-US" sz="1600" dirty="0" smtClean="0">
                <a:solidFill>
                  <a:srgbClr val="000000"/>
                </a:solidFill>
              </a:rPr>
              <a:t> like a thief. </a:t>
            </a:r>
          </a:p>
          <a:p>
            <a:pPr algn="l"/>
            <a:r>
              <a:rPr lang="en-US" sz="1600" b="1" dirty="0" smtClean="0">
                <a:solidFill>
                  <a:srgbClr val="000000"/>
                </a:solidFill>
              </a:rPr>
              <a:t>Joel 2:10</a:t>
            </a:r>
            <a:r>
              <a:rPr lang="en-US" sz="1600" dirty="0" smtClean="0">
                <a:solidFill>
                  <a:srgbClr val="000000"/>
                </a:solidFill>
              </a:rPr>
              <a:t>: The </a:t>
            </a:r>
            <a:r>
              <a:rPr lang="en-US" sz="1600" u="sng" dirty="0" smtClean="0">
                <a:solidFill>
                  <a:srgbClr val="000000"/>
                </a:solidFill>
              </a:rPr>
              <a:t>earth</a:t>
            </a:r>
            <a:r>
              <a:rPr lang="en-US" sz="1600" dirty="0" smtClean="0">
                <a:solidFill>
                  <a:srgbClr val="000000"/>
                </a:solidFill>
              </a:rPr>
              <a:t> shall quake before them; the </a:t>
            </a:r>
            <a:r>
              <a:rPr lang="en-US" sz="1600" u="sng" dirty="0" smtClean="0">
                <a:solidFill>
                  <a:srgbClr val="000000"/>
                </a:solidFill>
              </a:rPr>
              <a:t>heavens</a:t>
            </a:r>
            <a:r>
              <a:rPr lang="en-US" sz="1600" dirty="0" smtClean="0">
                <a:solidFill>
                  <a:srgbClr val="000000"/>
                </a:solidFill>
              </a:rPr>
              <a:t> shall tremble: the </a:t>
            </a:r>
            <a:r>
              <a:rPr lang="en-US" sz="1600" u="sng" dirty="0" smtClean="0">
                <a:solidFill>
                  <a:srgbClr val="000000"/>
                </a:solidFill>
              </a:rPr>
              <a:t>sun</a:t>
            </a:r>
            <a:r>
              <a:rPr lang="en-US" sz="1600" dirty="0" smtClean="0">
                <a:solidFill>
                  <a:srgbClr val="000000"/>
                </a:solidFill>
              </a:rPr>
              <a:t> and the </a:t>
            </a:r>
            <a:r>
              <a:rPr lang="en-US" sz="1600" u="sng" dirty="0" smtClean="0">
                <a:solidFill>
                  <a:srgbClr val="000000"/>
                </a:solidFill>
              </a:rPr>
              <a:t>moon shall be dark</a:t>
            </a:r>
            <a:r>
              <a:rPr lang="en-US" sz="1600" dirty="0" smtClean="0">
                <a:solidFill>
                  <a:srgbClr val="000000"/>
                </a:solidFill>
              </a:rPr>
              <a:t>, and the </a:t>
            </a:r>
            <a:r>
              <a:rPr lang="en-US" sz="1600" u="sng" dirty="0" smtClean="0">
                <a:solidFill>
                  <a:srgbClr val="000000"/>
                </a:solidFill>
              </a:rPr>
              <a:t>stars shall withdraw their shining</a:t>
            </a:r>
            <a:r>
              <a:rPr lang="en-US" sz="1600" dirty="0" smtClean="0">
                <a:solidFill>
                  <a:srgbClr val="000000"/>
                </a:solidFill>
              </a:rPr>
              <a:t>: </a:t>
            </a:r>
          </a:p>
          <a:p>
            <a:pPr algn="l"/>
            <a:endParaRPr lang="en-US" sz="1600" dirty="0" smtClean="0">
              <a:solidFill>
                <a:srgbClr val="000000"/>
              </a:solidFill>
            </a:endParaRPr>
          </a:p>
          <a:p>
            <a:pPr algn="l"/>
            <a:r>
              <a:rPr lang="en-US" sz="1600" dirty="0" smtClean="0">
                <a:solidFill>
                  <a:srgbClr val="000000"/>
                </a:solidFill>
              </a:rPr>
              <a:t>This seems to tell us that nothing</a:t>
            </a:r>
            <a:r>
              <a:rPr lang="en-US" sz="1600" baseline="0" dirty="0" smtClean="0">
                <a:solidFill>
                  <a:srgbClr val="000000"/>
                </a:solidFill>
              </a:rPr>
              <a:t> will stop the Lord’s Great Army. </a:t>
            </a: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33</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rgbClr val="000000"/>
                </a:solidFill>
                <a:latin typeface="+mn-lt"/>
                <a:ea typeface="+mn-ea"/>
                <a:cs typeface="+mn-cs"/>
              </a:rPr>
              <a:t>Joel 2:11: </a:t>
            </a:r>
            <a:r>
              <a:rPr lang="en-US" sz="1600" b="0" kern="1200" dirty="0" smtClean="0">
                <a:solidFill>
                  <a:srgbClr val="000000"/>
                </a:solidFill>
                <a:latin typeface="+mn-lt"/>
                <a:ea typeface="+mn-ea"/>
                <a:cs typeface="+mn-cs"/>
              </a:rPr>
              <a:t>And the LORD shall utter his voice before his army: for his camp </a:t>
            </a:r>
            <a:r>
              <a:rPr lang="en-US" sz="1600" b="0" i="1" kern="1200" dirty="0" smtClean="0">
                <a:solidFill>
                  <a:srgbClr val="000000"/>
                </a:solidFill>
                <a:latin typeface="+mn-lt"/>
                <a:ea typeface="+mn-ea"/>
                <a:cs typeface="+mn-cs"/>
              </a:rPr>
              <a:t>is</a:t>
            </a:r>
            <a:r>
              <a:rPr lang="en-US" sz="1600" b="0" i="0" kern="1200" dirty="0" smtClean="0">
                <a:solidFill>
                  <a:srgbClr val="000000"/>
                </a:solidFill>
                <a:latin typeface="+mn-lt"/>
                <a:ea typeface="+mn-ea"/>
                <a:cs typeface="+mn-cs"/>
              </a:rPr>
              <a:t> very great: for </a:t>
            </a:r>
            <a:r>
              <a:rPr lang="en-US" sz="1600" b="0" i="1" kern="1200" dirty="0" smtClean="0">
                <a:solidFill>
                  <a:srgbClr val="000000"/>
                </a:solidFill>
                <a:latin typeface="+mn-lt"/>
                <a:ea typeface="+mn-ea"/>
                <a:cs typeface="+mn-cs"/>
              </a:rPr>
              <a:t>he is</a:t>
            </a:r>
            <a:r>
              <a:rPr lang="en-US" sz="1600" b="0" i="0" kern="1200" dirty="0" smtClean="0">
                <a:solidFill>
                  <a:srgbClr val="000000"/>
                </a:solidFill>
                <a:latin typeface="+mn-lt"/>
                <a:ea typeface="+mn-ea"/>
                <a:cs typeface="+mn-cs"/>
              </a:rPr>
              <a:t> strong that executeth his word: for the day of the LORD </a:t>
            </a:r>
            <a:r>
              <a:rPr lang="en-US" sz="1600" b="0" i="1" kern="1200" dirty="0" smtClean="0">
                <a:solidFill>
                  <a:srgbClr val="000000"/>
                </a:solidFill>
                <a:latin typeface="+mn-lt"/>
                <a:ea typeface="+mn-ea"/>
                <a:cs typeface="+mn-cs"/>
              </a:rPr>
              <a:t>is</a:t>
            </a:r>
            <a:r>
              <a:rPr lang="en-US" sz="1600" b="0" i="0" kern="1200" dirty="0" smtClean="0">
                <a:solidFill>
                  <a:srgbClr val="000000"/>
                </a:solidFill>
                <a:latin typeface="+mn-lt"/>
                <a:ea typeface="+mn-ea"/>
                <a:cs typeface="+mn-cs"/>
              </a:rPr>
              <a:t> great and very terrible; and who can abide it?</a:t>
            </a:r>
          </a:p>
          <a:p>
            <a:r>
              <a:rPr lang="en-US" sz="1600" b="1" i="0" kern="1200" dirty="0" smtClean="0">
                <a:solidFill>
                  <a:srgbClr val="000000"/>
                </a:solidFill>
                <a:latin typeface="+mn-lt"/>
                <a:ea typeface="+mn-ea"/>
                <a:cs typeface="+mn-cs"/>
              </a:rPr>
              <a:t>Joel 2:12: </a:t>
            </a:r>
            <a:r>
              <a:rPr lang="en-US" sz="1600" b="0" i="0" kern="1200" dirty="0" smtClean="0">
                <a:solidFill>
                  <a:srgbClr val="000000"/>
                </a:solidFill>
                <a:latin typeface="+mn-lt"/>
                <a:ea typeface="+mn-ea"/>
                <a:cs typeface="+mn-cs"/>
              </a:rPr>
              <a:t>¶Therefore also now, saith the LORD, turn ye </a:t>
            </a:r>
            <a:r>
              <a:rPr lang="en-US" sz="1600" b="0" i="1" kern="1200" dirty="0" smtClean="0">
                <a:solidFill>
                  <a:srgbClr val="000000"/>
                </a:solidFill>
                <a:latin typeface="+mn-lt"/>
                <a:ea typeface="+mn-ea"/>
                <a:cs typeface="+mn-cs"/>
              </a:rPr>
              <a:t>even</a:t>
            </a:r>
            <a:r>
              <a:rPr lang="en-US" sz="1600" b="0" i="0" kern="1200" dirty="0" smtClean="0">
                <a:solidFill>
                  <a:srgbClr val="000000"/>
                </a:solidFill>
                <a:latin typeface="+mn-lt"/>
                <a:ea typeface="+mn-ea"/>
                <a:cs typeface="+mn-cs"/>
              </a:rPr>
              <a:t> to me with all your heart, and with fasting, and with weeping, and with mourning: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baseline="0" dirty="0" smtClean="0">
              <a:solidFill>
                <a:srgbClr val="00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This army is referred to as “his” or “The Lord’s” in the possessive sense, not because they are on his side, but because they are accomplishing the work necessary for him to establish his righteous kingdom.  The Lord only supervises and causes the wrath of man to praise him.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u="none" kern="1200" baseline="0" dirty="0" smtClean="0">
              <a:solidFill>
                <a:srgbClr val="00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rgbClr val="000000"/>
                </a:solidFill>
                <a:latin typeface="+mn-lt"/>
                <a:ea typeface="+mn-ea"/>
                <a:cs typeface="+mn-cs"/>
              </a:rPr>
              <a:t>By the way, do you think the Lord wants this </a:t>
            </a:r>
            <a:r>
              <a:rPr lang="en-US" sz="1600" u="none" kern="1200" baseline="0" dirty="0" smtClean="0">
                <a:solidFill>
                  <a:srgbClr val="000000"/>
                </a:solidFill>
                <a:latin typeface="+mn-lt"/>
                <a:ea typeface="+mn-ea"/>
                <a:cs typeface="+mn-cs"/>
              </a:rPr>
              <a:t>trouble?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rgbClr val="000000"/>
                </a:solidFill>
                <a:latin typeface="+mn-lt"/>
                <a:ea typeface="+mn-ea"/>
                <a:cs typeface="+mn-cs"/>
              </a:rPr>
              <a:t>Listen </a:t>
            </a:r>
            <a:r>
              <a:rPr lang="en-US" sz="1600" u="none" kern="1200" baseline="0" dirty="0" smtClean="0">
                <a:solidFill>
                  <a:srgbClr val="000000"/>
                </a:solidFill>
                <a:latin typeface="+mn-lt"/>
                <a:ea typeface="+mn-ea"/>
                <a:cs typeface="+mn-cs"/>
              </a:rPr>
              <a:t>to this excerpt taken from one of the volumes, “</a:t>
            </a:r>
            <a:r>
              <a:rPr lang="en-US" sz="1600" u="none" kern="1200" baseline="0" dirty="0" smtClean="0">
                <a:solidFill>
                  <a:schemeClr val="tx1"/>
                </a:solidFill>
                <a:latin typeface="+mn-lt"/>
                <a:ea typeface="+mn-ea"/>
                <a:cs typeface="+mn-cs"/>
              </a:rPr>
              <a:t>T</a:t>
            </a:r>
            <a:r>
              <a:rPr lang="en-US" sz="1600" u="none" kern="1200" dirty="0" smtClean="0">
                <a:solidFill>
                  <a:schemeClr val="tx1"/>
                </a:solidFill>
                <a:latin typeface="+mn-lt"/>
                <a:ea typeface="+mn-ea"/>
                <a:cs typeface="+mn-cs"/>
              </a:rPr>
              <a:t>he trouble of this Day of the Lord would not come, </a:t>
            </a:r>
            <a:r>
              <a:rPr lang="en-US" sz="1600" u="sng" kern="1200" dirty="0" smtClean="0">
                <a:solidFill>
                  <a:schemeClr val="tx1"/>
                </a:solidFill>
                <a:latin typeface="+mn-lt"/>
                <a:ea typeface="+mn-ea"/>
                <a:cs typeface="+mn-cs"/>
              </a:rPr>
              <a:t>could not come</a:t>
            </a:r>
            <a:r>
              <a:rPr lang="en-US" sz="1600" u="none" kern="1200" dirty="0" smtClean="0">
                <a:solidFill>
                  <a:schemeClr val="tx1"/>
                </a:solidFill>
                <a:latin typeface="+mn-lt"/>
                <a:ea typeface="+mn-ea"/>
                <a:cs typeface="+mn-cs"/>
              </a:rPr>
              <a:t>, if the principles of God's law were observed to any considerable extent. That law briefly summed up is--Thou shalt love the Lord thy God with all thy heart, and thy neighbor as thyself. ( Matt. 22:37-39) It is because the depraved or carnal mind is opposed to this law of God, and is not subject to it, that, as a natural consequence, the trouble will come, as reaping after sowing.”</a:t>
            </a:r>
          </a:p>
          <a:p>
            <a:pPr marL="0" indent="0">
              <a:buFontTx/>
              <a:buNone/>
            </a:pPr>
            <a:endParaRPr lang="en-US" sz="1600" baseline="0" dirty="0" smtClean="0">
              <a:solidFill>
                <a:srgbClr val="000000"/>
              </a:solidFill>
            </a:endParaRPr>
          </a:p>
          <a:p>
            <a:pPr marL="0" indent="0">
              <a:buFontTx/>
              <a:buNone/>
            </a:pPr>
            <a:r>
              <a:rPr lang="en-US" sz="1600" baseline="0" dirty="0" smtClean="0">
                <a:solidFill>
                  <a:srgbClr val="000000"/>
                </a:solidFill>
              </a:rPr>
              <a:t>So “Who Is The Lord’s Great Army”?</a:t>
            </a:r>
          </a:p>
          <a:p>
            <a:pPr marL="0" indent="0">
              <a:buFontTx/>
              <a:buNone/>
            </a:pPr>
            <a:endParaRPr lang="en-US" sz="1600" baseline="0" dirty="0" smtClean="0">
              <a:solidFill>
                <a:srgbClr val="000000"/>
              </a:solidFill>
            </a:endParaRPr>
          </a:p>
          <a:p>
            <a:pPr marL="0" indent="0">
              <a:buFontTx/>
              <a:buNone/>
            </a:pPr>
            <a:r>
              <a:rPr lang="en-US" sz="1600" baseline="0" dirty="0" smtClean="0">
                <a:solidFill>
                  <a:srgbClr val="000000"/>
                </a:solidFill>
              </a:rPr>
              <a:t>Do you think we are looking for one singular group of revolutionaries?</a:t>
            </a:r>
          </a:p>
          <a:p>
            <a:pPr marL="0" indent="0">
              <a:buFontTx/>
              <a:buNone/>
            </a:pPr>
            <a:endParaRPr lang="en-US" sz="1600" baseline="0" dirty="0" smtClean="0">
              <a:solidFill>
                <a:srgbClr val="000000"/>
              </a:solidFill>
            </a:endParaRPr>
          </a:p>
          <a:p>
            <a:pPr marL="0" indent="0">
              <a:buFontTx/>
              <a:buNone/>
            </a:pPr>
            <a:endParaRPr lang="en-US" sz="1600" baseline="0" dirty="0" smtClean="0">
              <a:solidFill>
                <a:srgbClr val="000000"/>
              </a:solidFill>
            </a:endParaRPr>
          </a:p>
          <a:p>
            <a:pPr marL="0" indent="0">
              <a:buFontTx/>
              <a:buNone/>
            </a:pPr>
            <a:endParaRPr lang="en-US" sz="1600" baseline="0" dirty="0" smtClean="0">
              <a:solidFill>
                <a:srgbClr val="000000"/>
              </a:solidFill>
            </a:endParaRPr>
          </a:p>
          <a:p>
            <a:pPr marL="0" indent="0">
              <a:buFontTx/>
              <a:buNone/>
            </a:pPr>
            <a:endParaRPr lang="en-US" sz="1600" baseline="0" dirty="0" smtClean="0">
              <a:solidFill>
                <a:srgbClr val="000000"/>
              </a:solidFill>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34</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600" b="0" kern="1200" baseline="0" dirty="0" smtClean="0">
              <a:solidFill>
                <a:schemeClr val="tx1"/>
              </a:solidFill>
              <a:latin typeface="+mn-lt"/>
              <a:ea typeface="+mn-ea"/>
              <a:cs typeface="+mn-cs"/>
            </a:endParaRPr>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35</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600" b="0" kern="1200" baseline="0" dirty="0" smtClean="0">
              <a:solidFill>
                <a:schemeClr val="tx1"/>
              </a:solidFill>
              <a:latin typeface="+mn-lt"/>
              <a:ea typeface="+mn-ea"/>
              <a:cs typeface="+mn-cs"/>
            </a:endParaRPr>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36</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600" b="0" kern="1200" baseline="0" dirty="0" smtClean="0">
              <a:solidFill>
                <a:schemeClr val="tx1"/>
              </a:solidFill>
              <a:latin typeface="+mn-lt"/>
              <a:ea typeface="+mn-ea"/>
              <a:cs typeface="+mn-cs"/>
            </a:endParaRPr>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37</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tx1"/>
                </a:solidFill>
                <a:latin typeface="+mn-lt"/>
                <a:ea typeface="+mn-ea"/>
                <a:cs typeface="+mn-cs"/>
              </a:rPr>
              <a:t>(D XV)  Anarchists, Socialists, and hot-headed radicals of every school of reason and unreason, will be in the forefront of that battle.  He who has any </a:t>
            </a:r>
            <a:r>
              <a:rPr lang="en-US" sz="1600" b="0" kern="1200" baseline="0" dirty="0" err="1" smtClean="0">
                <a:solidFill>
                  <a:schemeClr val="tx1"/>
                </a:solidFill>
                <a:latin typeface="+mn-lt"/>
                <a:ea typeface="+mn-ea"/>
                <a:cs typeface="+mn-cs"/>
              </a:rPr>
              <a:t>knowlidge</a:t>
            </a:r>
            <a:r>
              <a:rPr lang="en-US" sz="1600" b="0" kern="1200" baseline="0" dirty="0" smtClean="0">
                <a:solidFill>
                  <a:schemeClr val="tx1"/>
                </a:solidFill>
                <a:latin typeface="+mn-lt"/>
                <a:ea typeface="+mn-ea"/>
                <a:cs typeface="+mn-cs"/>
              </a:rPr>
              <a:t> of army life knows that a great army is composed of all classes.  </a:t>
            </a:r>
          </a:p>
          <a:p>
            <a:pPr marL="0" indent="0">
              <a:buNone/>
            </a:pPr>
            <a:endParaRPr lang="en-US" sz="1600" kern="1200" baseline="0" dirty="0" smtClean="0">
              <a:solidFill>
                <a:schemeClr val="tx1"/>
              </a:solidFill>
              <a:latin typeface="+mn-lt"/>
              <a:ea typeface="+mn-ea"/>
              <a:cs typeface="+mn-cs"/>
            </a:endParaRPr>
          </a:p>
          <a:p>
            <a:pPr marL="0" indent="0">
              <a:buNone/>
            </a:pPr>
            <a:r>
              <a:rPr lang="en-US" sz="1600" kern="1200" dirty="0" smtClean="0">
                <a:solidFill>
                  <a:schemeClr val="tx1"/>
                </a:solidFill>
                <a:latin typeface="+mn-lt"/>
                <a:ea typeface="+mn-ea"/>
                <a:cs typeface="+mn-cs"/>
              </a:rPr>
              <a:t>NOTES:</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It is everywhere described as a dark day of intense trouble and distress and perplexity upon mankind. And what wonder that a revolution of such proportions, and necessitating such great changes, should cause trouble. </a:t>
            </a:r>
            <a:endParaRPr lang="en-US" sz="1600" u="sng" kern="1200" baseline="0" dirty="0" smtClean="0">
              <a:solidFill>
                <a:schemeClr val="tx1"/>
              </a:solidFill>
              <a:latin typeface="+mn-lt"/>
              <a:ea typeface="+mn-ea"/>
              <a:cs typeface="+mn-cs"/>
            </a:endParaRPr>
          </a:p>
          <a:p>
            <a:pPr marL="0" indent="0">
              <a:buNone/>
            </a:pPr>
            <a:r>
              <a:rPr lang="en-US" sz="1600" kern="1200" dirty="0" smtClean="0">
                <a:solidFill>
                  <a:schemeClr val="tx1"/>
                </a:solidFill>
                <a:latin typeface="+mn-lt"/>
                <a:ea typeface="+mn-ea"/>
                <a:cs typeface="+mn-cs"/>
              </a:rPr>
              <a:t>NOTES:  While God's message to the Church has been, "Present your bodies a living </a:t>
            </a:r>
            <a:r>
              <a:rPr lang="en-US" sz="1600" kern="1200" dirty="0" err="1" smtClean="0">
                <a:solidFill>
                  <a:schemeClr val="tx1"/>
                </a:solidFill>
                <a:latin typeface="+mn-lt"/>
                <a:ea typeface="+mn-ea"/>
                <a:cs typeface="+mn-cs"/>
              </a:rPr>
              <a:t>sacrifice</a:t>
            </a:r>
            <a:r>
              <a:rPr lang="en-US" sz="1600" u="sng" kern="1200" dirty="0" err="1" smtClean="0">
                <a:solidFill>
                  <a:schemeClr val="tx1"/>
                </a:solidFill>
                <a:latin typeface="+mn-lt"/>
                <a:ea typeface="+mn-ea"/>
                <a:cs typeface="+mn-cs"/>
                <a:hlinkClick r:id="rId3"/>
              </a:rPr>
              <a:t>”Rom</a:t>
            </a:r>
            <a:r>
              <a:rPr lang="en-US" sz="1600" u="sng" kern="1200" dirty="0" smtClean="0">
                <a:solidFill>
                  <a:schemeClr val="tx1"/>
                </a:solidFill>
                <a:latin typeface="+mn-lt"/>
                <a:ea typeface="+mn-ea"/>
                <a:cs typeface="+mn-cs"/>
                <a:hlinkClick r:id="rId3"/>
              </a:rPr>
              <a:t>. 12:1), his message to the world has been, "Keep thy tongue from evil, and thy lips from speaking guile; depart from evil and do good; seek peace and pursue it." (</a:t>
            </a:r>
            <a:r>
              <a:rPr lang="en-US" sz="1600" u="sng" kern="1200" dirty="0" smtClean="0">
                <a:solidFill>
                  <a:schemeClr val="tx1"/>
                </a:solidFill>
                <a:latin typeface="+mn-lt"/>
                <a:ea typeface="+mn-ea"/>
                <a:cs typeface="+mn-cs"/>
                <a:hlinkClick r:id="rId4"/>
              </a:rPr>
              <a:t>Psa. 34:13,</a:t>
            </a:r>
            <a:r>
              <a:rPr lang="en-US" sz="1600" u="sng" kern="1200" dirty="0" smtClean="0">
                <a:solidFill>
                  <a:schemeClr val="tx1"/>
                </a:solidFill>
                <a:latin typeface="+mn-lt"/>
                <a:ea typeface="+mn-ea"/>
                <a:cs typeface="+mn-cs"/>
                <a:hlinkClick r:id="rId5"/>
              </a:rPr>
              <a:t>14) Few have heeded either message. Only a little flock sacrificed; and as for the world, though it nailed up the motto, "Honesty is the best policy," it has neglected in general to practice it. It heeded rather the voice of avarice--Get all you can of riches and honor and power in this world, no matter what the method by which you obtain it, and no matter who loses by your gain. In a word, the trouble of this Day of the Lord would not come, could not come, if the principles of God's law were observed to any considerable extent. That law briefly summed up is--Thou shalt love the Lord thy God with all thy heart, and thy neighbor as thyself. (</a:t>
            </a:r>
            <a:r>
              <a:rPr lang="en-US" sz="1600" u="sng" kern="1200" dirty="0" smtClean="0">
                <a:solidFill>
                  <a:schemeClr val="tx1"/>
                </a:solidFill>
                <a:latin typeface="+mn-lt"/>
                <a:ea typeface="+mn-ea"/>
                <a:cs typeface="+mn-cs"/>
              </a:rPr>
              <a:t>Matt. 22:37-39) It is because the depraved or carnal mind is opposed to this law of God, and is not subject to it, that, as a natural consequence, the trouble will come, as reaping after sowing. </a:t>
            </a:r>
          </a:p>
          <a:p>
            <a:pPr marL="0" indent="0">
              <a:buNone/>
            </a:pPr>
            <a:endParaRPr lang="en-US" sz="1600" u="sng" kern="1200" baseline="0" dirty="0" smtClean="0">
              <a:solidFill>
                <a:schemeClr val="tx1"/>
              </a:solidFill>
              <a:latin typeface="+mn-lt"/>
              <a:ea typeface="+mn-ea"/>
              <a:cs typeface="+mn-cs"/>
            </a:endParaRPr>
          </a:p>
          <a:p>
            <a:pPr marL="0" indent="0">
              <a:buNone/>
            </a:pPr>
            <a:endParaRPr lang="en-US" sz="1600" u="sng" kern="1200" baseline="0" dirty="0" smtClean="0">
              <a:solidFill>
                <a:schemeClr val="tx1"/>
              </a:solidFill>
              <a:latin typeface="+mn-lt"/>
              <a:ea typeface="+mn-ea"/>
              <a:cs typeface="+mn-cs"/>
            </a:endParaRPr>
          </a:p>
          <a:p>
            <a:pPr marL="0" indent="0">
              <a:buNone/>
            </a:pPr>
            <a:r>
              <a:rPr lang="en-US" sz="1600" kern="1200" dirty="0" smtClean="0">
                <a:solidFill>
                  <a:schemeClr val="tx1"/>
                </a:solidFill>
                <a:latin typeface="+mn-lt"/>
                <a:ea typeface="+mn-ea"/>
                <a:cs typeface="+mn-cs"/>
              </a:rPr>
              <a:t> </a:t>
            </a:r>
            <a:endParaRPr lang="en-US" sz="1600" b="0" kern="1200" baseline="0" dirty="0" smtClean="0">
              <a:solidFill>
                <a:schemeClr val="tx1"/>
              </a:solidFill>
              <a:latin typeface="+mn-lt"/>
              <a:ea typeface="+mn-ea"/>
              <a:cs typeface="+mn-cs"/>
            </a:endParaRPr>
          </a:p>
          <a:p>
            <a:pPr marL="0" indent="0">
              <a:buNone/>
            </a:pPr>
            <a:endParaRPr lang="en-US" sz="1600" b="0" kern="1200" baseline="0" dirty="0" smtClean="0">
              <a:solidFill>
                <a:schemeClr val="tx1"/>
              </a:solidFill>
              <a:latin typeface="+mn-lt"/>
              <a:ea typeface="+mn-ea"/>
              <a:cs typeface="+mn-cs"/>
            </a:endParaRPr>
          </a:p>
          <a:p>
            <a:pPr marL="0" indent="0">
              <a:buNone/>
            </a:pPr>
            <a:endParaRPr lang="en-US" sz="1600" kern="1200" baseline="0" dirty="0" smtClean="0">
              <a:solidFill>
                <a:schemeClr val="tx1"/>
              </a:solidFill>
              <a:latin typeface="+mn-lt"/>
              <a:ea typeface="+mn-ea"/>
              <a:cs typeface="+mn-cs"/>
            </a:endParaRPr>
          </a:p>
          <a:p>
            <a:pPr marL="0" indent="0">
              <a:buNone/>
            </a:pPr>
            <a:r>
              <a:rPr lang="en-US" sz="1600" kern="1200" dirty="0" smtClean="0">
                <a:solidFill>
                  <a:schemeClr val="tx1"/>
                </a:solidFill>
                <a:latin typeface="+mn-lt"/>
                <a:ea typeface="+mn-ea"/>
                <a:cs typeface="+mn-cs"/>
              </a:rPr>
              <a:t>NOTE: nobles, will result in the anarchy which will doubtless prevail throughout Europe--and extend to every nation, as the Bible predicts. We understand that Christ's Kingdom is associated with this in the sense that Christ is about to take to Himself His great power and reign. The Lord speaks of the anarchists as "His great army" in a figurative way, just as He speaks of the caterpillars, which are used figuratively to represent His army. The saints will not be in that army at all. The Lord has used even the Devil as His agent, and "the wrath of man to praise Him." Anarchists may be part of the Lord's great army in that He will supervise their campaign. R5526</a:t>
            </a:r>
          </a:p>
          <a:p>
            <a:pPr marL="0" indent="0">
              <a:buNone/>
            </a:pPr>
            <a:endParaRPr lang="en-US" sz="1600" kern="1200" baseline="0" dirty="0" smtClean="0">
              <a:solidFill>
                <a:schemeClr val="tx1"/>
              </a:solidFill>
              <a:latin typeface="+mn-lt"/>
              <a:ea typeface="+mn-ea"/>
              <a:cs typeface="+mn-cs"/>
            </a:endParaRPr>
          </a:p>
          <a:p>
            <a:pPr marL="0" indent="0">
              <a:buNone/>
            </a:pPr>
            <a:endParaRPr lang="en-US" sz="1600" kern="1200" baseline="0" dirty="0" smtClean="0">
              <a:solidFill>
                <a:schemeClr val="tx1"/>
              </a:solidFill>
              <a:latin typeface="+mn-lt"/>
              <a:ea typeface="+mn-ea"/>
              <a:cs typeface="+mn-cs"/>
            </a:endParaRPr>
          </a:p>
          <a:p>
            <a:pPr marL="0" indent="0">
              <a:buNone/>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present terrible war is not the great Time of Trouble in the fullest sense of the word, but merely its forerunner. The great Time of Trouble of the Scriptures will be brought on by anarchy--the general uprising of the people; as the Prophet says, "every man's hand against his neighbor, no peace to him that </a:t>
            </a:r>
            <a:r>
              <a:rPr lang="en-US" sz="1600" kern="1200" dirty="0" err="1" smtClean="0">
                <a:solidFill>
                  <a:schemeClr val="tx1"/>
                </a:solidFill>
                <a:latin typeface="+mn-lt"/>
                <a:ea typeface="+mn-ea"/>
                <a:cs typeface="+mn-cs"/>
              </a:rPr>
              <a:t>goeth</a:t>
            </a:r>
            <a:r>
              <a:rPr lang="en-US" sz="1600" kern="1200" dirty="0" smtClean="0">
                <a:solidFill>
                  <a:schemeClr val="tx1"/>
                </a:solidFill>
                <a:latin typeface="+mn-lt"/>
                <a:ea typeface="+mn-ea"/>
                <a:cs typeface="+mn-cs"/>
              </a:rPr>
              <a:t> out or to him that cometh in."--`</a:t>
            </a:r>
            <a:r>
              <a:rPr lang="en-US" sz="1600" u="sng" kern="1200" dirty="0" smtClean="0">
                <a:solidFill>
                  <a:schemeClr val="tx1"/>
                </a:solidFill>
                <a:latin typeface="+mn-lt"/>
                <a:ea typeface="+mn-ea"/>
                <a:cs typeface="+mn-cs"/>
                <a:hlinkClick r:id="rId6"/>
              </a:rPr>
              <a:t>Zechariah 8:10`.</a:t>
            </a:r>
            <a:r>
              <a:rPr lang="en-US" sz="1600" u="sng" kern="1200" dirty="0" smtClean="0">
                <a:solidFill>
                  <a:schemeClr val="tx1"/>
                </a:solidFill>
                <a:latin typeface="+mn-lt"/>
                <a:ea typeface="+mn-ea"/>
                <a:cs typeface="+mn-cs"/>
              </a:rPr>
              <a:t> R5526:6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u="sng"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u="sng"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u="sng" kern="1200" baseline="0" dirty="0" smtClean="0">
              <a:solidFill>
                <a:schemeClr val="tx1"/>
              </a:solidFill>
              <a:latin typeface="+mn-lt"/>
              <a:ea typeface="+mn-ea"/>
              <a:cs typeface="+mn-cs"/>
            </a:endParaRPr>
          </a:p>
          <a:p>
            <a:pPr marL="0" indent="0">
              <a:buNone/>
            </a:pPr>
            <a:r>
              <a:rPr lang="en-US" sz="1600" baseline="0" dirty="0" smtClean="0"/>
              <a:t>THESE ARE Explanations OF WHO THE ARMY IS:</a:t>
            </a:r>
          </a:p>
          <a:p>
            <a:pPr marL="285750" indent="-285750">
              <a:buFont typeface="Arial"/>
              <a:buChar char="•"/>
            </a:pPr>
            <a:endParaRPr lang="en-US" sz="1600" baseline="0" dirty="0" smtClean="0"/>
          </a:p>
          <a:p>
            <a:pPr marL="285750" indent="-285750">
              <a:buFont typeface="Arial"/>
              <a:buChar char="•"/>
            </a:pPr>
            <a:r>
              <a:rPr lang="en-US" sz="1600" baseline="0" dirty="0" smtClean="0"/>
              <a:t>We know in advance that the Lord is on the side of the people.  He it is that will fight the </a:t>
            </a:r>
            <a:r>
              <a:rPr lang="en-US" sz="1600" baseline="0" dirty="0" err="1" smtClean="0"/>
              <a:t>armageddon</a:t>
            </a:r>
            <a:r>
              <a:rPr lang="en-US" sz="1600" baseline="0" dirty="0" smtClean="0"/>
              <a:t> Battle, and his agency will be that peculiar army—all classes. D forward xvi</a:t>
            </a:r>
          </a:p>
          <a:p>
            <a:pPr marL="285750" indent="-285750">
              <a:buFont typeface="Arial"/>
              <a:buChar char="•"/>
            </a:pPr>
            <a:endParaRPr lang="en-US" sz="1600" baseline="0" dirty="0" smtClean="0"/>
          </a:p>
          <a:p>
            <a:pPr marL="285750" indent="-285750">
              <a:buFont typeface="Arial"/>
              <a:buChar char="•"/>
            </a:pPr>
            <a:r>
              <a:rPr lang="en-US" sz="1600" baseline="0" dirty="0" smtClean="0"/>
              <a:t>The same principle will apply in the coming Battle of Armageddon.  God’s side of that battle will be the people’s side; and that very nondescript host, the people, will be pitted at the beginning of the battle.  D forward XV</a:t>
            </a:r>
          </a:p>
          <a:p>
            <a:pPr marL="285750" indent="-285750">
              <a:buFont typeface="Arial"/>
              <a:buChar char="•"/>
            </a:pPr>
            <a:endParaRPr lang="en-US" sz="1600" baseline="0" dirty="0" smtClean="0"/>
          </a:p>
          <a:p>
            <a:pPr marL="0" indent="0">
              <a:buFont typeface="Arial"/>
              <a:buNone/>
            </a:pPr>
            <a:r>
              <a:rPr lang="en-US" sz="1600" baseline="0" dirty="0" smtClean="0"/>
              <a:t>WHAT CAUSES THE TROUBLE….KNOWLEDGE:</a:t>
            </a:r>
          </a:p>
          <a:p>
            <a:pPr marL="0" indent="0">
              <a:buFont typeface="Arial"/>
              <a:buNone/>
            </a:pPr>
            <a:r>
              <a:rPr lang="en-US" sz="1600" kern="1200" dirty="0" smtClean="0">
                <a:solidFill>
                  <a:schemeClr val="tx1"/>
                </a:solidFill>
                <a:latin typeface="+mn-lt"/>
                <a:ea typeface="+mn-ea"/>
                <a:cs typeface="+mn-cs"/>
              </a:rPr>
              <a:t>But as the time drew near in which Jehovah designed to bless the world through a Restitution at the hands of Messiah, he began to lift up the veil of ignorance and superstition, through modern facilities and inventions; and with these came the general elevation of the people and the decreasing power of earthly </a:t>
            </a:r>
            <a:r>
              <a:rPr lang="en-US" sz="1600" b="1" kern="1200" dirty="0" smtClean="0">
                <a:solidFill>
                  <a:schemeClr val="tx1"/>
                </a:solidFill>
                <a:latin typeface="+mn-lt"/>
                <a:ea typeface="+mn-ea"/>
                <a:cs typeface="+mn-cs"/>
              </a:rPr>
              <a:t>rule</a:t>
            </a:r>
            <a:r>
              <a:rPr lang="en-US" sz="1600" b="0" kern="1200" dirty="0" smtClean="0">
                <a:solidFill>
                  <a:schemeClr val="tx1"/>
                </a:solidFill>
                <a:latin typeface="+mn-lt"/>
                <a:ea typeface="+mn-ea"/>
                <a:cs typeface="+mn-cs"/>
              </a:rPr>
              <a:t>rs. No longer is the wealth of the world in the hands of its kings, but chiefly among the people.  A312</a:t>
            </a:r>
          </a:p>
          <a:p>
            <a:pPr marL="0" indent="0">
              <a:buFont typeface="Arial"/>
              <a:buNone/>
            </a:pP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600" b="0" kern="1200" baseline="0" dirty="0" smtClean="0">
              <a:solidFill>
                <a:schemeClr val="tx1"/>
              </a:solidFill>
              <a:latin typeface="+mn-lt"/>
              <a:ea typeface="+mn-ea"/>
              <a:cs typeface="+mn-cs"/>
            </a:endParaRPr>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38</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none" kern="1200" dirty="0" smtClean="0">
                <a:solidFill>
                  <a:schemeClr val="tx1"/>
                </a:solidFill>
                <a:latin typeface="+mn-lt"/>
                <a:ea typeface="+mn-ea"/>
                <a:cs typeface="+mn-cs"/>
              </a:rPr>
              <a:t>The sword of truth, already sharpened, is to smite every evil system and custom--civil, social and ecclesiastical. Nay, more, we can see that the smiting is commenced: </a:t>
            </a:r>
            <a:r>
              <a:rPr lang="en-US" sz="1600" u="sng" kern="1200" dirty="0" smtClean="0">
                <a:solidFill>
                  <a:schemeClr val="tx1"/>
                </a:solidFill>
                <a:latin typeface="+mn-lt"/>
                <a:ea typeface="+mn-ea"/>
                <a:cs typeface="+mn-cs"/>
              </a:rPr>
              <a:t>freedom of thought, and human rights, civil and religious, long lost sight of under kings and emperors, popes, synods, councils, traditions and creeds, are being appreciated and asserted as never before.</a:t>
            </a:r>
            <a:r>
              <a:rPr lang="en-US" sz="1600" u="none" kern="1200" dirty="0" smtClean="0">
                <a:solidFill>
                  <a:schemeClr val="tx1"/>
                </a:solidFill>
                <a:latin typeface="+mn-lt"/>
                <a:ea typeface="+mn-ea"/>
                <a:cs typeface="+mn-cs"/>
              </a:rPr>
              <a:t> The internal conflict is already fomenting: it will ere long break forth as a consuming fire, and human systems, and errors, which for centuries have fettered truth and oppressed the groaning creation, must melt before it. Yes, truth--and widespread and increasing knowledge of it--is the sword which is perplexing and wounding the heads over many countries. (Psa. 110:6) Yet in this trouble what a blessing is disguised: It will prepare mankind for a fuller appreciation of righteousness and truth, under the reign of the King of Righteousness.  As men shall eventually come to realize that justice is laid to the line and righteousness to the plummet</a:t>
            </a:r>
            <a:r>
              <a:rPr lang="en-US" sz="1600" u="none" kern="1200" baseline="0" dirty="0" smtClean="0">
                <a:solidFill>
                  <a:schemeClr val="tx1"/>
                </a:solidFill>
                <a:latin typeface="+mn-lt"/>
                <a:ea typeface="+mn-ea"/>
                <a:cs typeface="+mn-cs"/>
              </a:rPr>
              <a:t> (Isa </a:t>
            </a:r>
            <a:r>
              <a:rPr lang="en-US" sz="1600" u="none" kern="1200" dirty="0" smtClean="0">
                <a:solidFill>
                  <a:schemeClr val="tx1"/>
                </a:solidFill>
                <a:latin typeface="+mn-lt"/>
                <a:ea typeface="+mn-ea"/>
                <a:cs typeface="+mn-cs"/>
              </a:rPr>
              <a:t>28:17), they will also learn that the strict rules of justice alone can secure the blessings which all desire. And, thoroughly disheartened with their own ways and the miserable fruitage of selfishness, they will welcome and gladly submit to the righteous authority which takes the control; and thus, as it is written, </a:t>
            </a:r>
            <a:r>
              <a:rPr lang="en-US" sz="1600" b="1" u="none" kern="1200" dirty="0" smtClean="0">
                <a:solidFill>
                  <a:schemeClr val="tx1"/>
                </a:solidFill>
                <a:latin typeface="+mn-lt"/>
                <a:ea typeface="+mn-ea"/>
                <a:cs typeface="+mn-cs"/>
              </a:rPr>
              <a:t>(Click)</a:t>
            </a:r>
            <a:endParaRPr lang="en-US" sz="1600" b="1" u="none"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39</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And neither Satan, nor any of his minions </a:t>
            </a:r>
            <a:r>
              <a:rPr lang="en-US" sz="1600" kern="1200" baseline="0" dirty="0" smtClean="0">
                <a:solidFill>
                  <a:schemeClr val="tx1"/>
                </a:solidFill>
                <a:latin typeface="+mn-lt"/>
                <a:ea typeface="+mn-ea"/>
                <a:cs typeface="+mn-cs"/>
              </a:rPr>
              <a:t>will let go of this old order without a battle!</a:t>
            </a:r>
            <a:endParaRPr lang="en-US" sz="1600" baseline="0" dirty="0" smtClean="0"/>
          </a:p>
          <a:p>
            <a:pPr marL="0" indent="0">
              <a:buNone/>
            </a:pPr>
            <a:endParaRPr lang="en-US" sz="1600" b="0" kern="1200" dirty="0" smtClean="0">
              <a:solidFill>
                <a:schemeClr val="tx1"/>
              </a:solidFill>
              <a:latin typeface="+mn-lt"/>
              <a:ea typeface="+mn-ea"/>
              <a:cs typeface="+mn-cs"/>
            </a:endParaRPr>
          </a:p>
          <a:p>
            <a:pPr marL="0" indent="0">
              <a:buNone/>
            </a:pPr>
            <a:endParaRPr lang="en-US" sz="1600" b="0" kern="1200" dirty="0" smtClean="0">
              <a:solidFill>
                <a:schemeClr val="tx1"/>
              </a:solidFill>
              <a:latin typeface="+mn-lt"/>
              <a:ea typeface="+mn-ea"/>
              <a:cs typeface="+mn-cs"/>
            </a:endParaRP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4</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none" kern="1200" dirty="0" smtClean="0">
                <a:solidFill>
                  <a:srgbClr val="000000"/>
                </a:solidFill>
                <a:latin typeface="+mn-lt"/>
                <a:ea typeface="+mn-ea"/>
                <a:cs typeface="+mn-cs"/>
              </a:rPr>
              <a:t>"The desire of all nations shall come"--the Kingdom of God, under the absolute and unlimited control of Jehovah's Anointed. </a:t>
            </a:r>
            <a:r>
              <a:rPr lang="en-US" sz="1600" u="none" kern="1200" dirty="0" smtClean="0">
                <a:solidFill>
                  <a:srgbClr val="000000"/>
                </a:solidFill>
                <a:latin typeface="+mn-lt"/>
                <a:ea typeface="+mn-ea"/>
                <a:cs typeface="+mn-cs"/>
              </a:rPr>
              <a:t>B102</a:t>
            </a:r>
          </a:p>
          <a:p>
            <a:endParaRPr lang="en-US" sz="1600" u="none" kern="1200" dirty="0" smtClean="0">
              <a:solidFill>
                <a:srgbClr val="00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Joel 2:25</a:t>
            </a:r>
            <a:r>
              <a:rPr lang="en-US" sz="1600" dirty="0" smtClean="0">
                <a:solidFill>
                  <a:srgbClr val="000000"/>
                </a:solidFill>
              </a:rPr>
              <a:t>: And I will restore to you the years that the locust hath eaten, the cankerworm, and the </a:t>
            </a:r>
            <a:r>
              <a:rPr lang="en-US" sz="1600" dirty="0" err="1" smtClean="0">
                <a:solidFill>
                  <a:srgbClr val="000000"/>
                </a:solidFill>
              </a:rPr>
              <a:t>caterpiller</a:t>
            </a:r>
            <a:r>
              <a:rPr lang="en-US" sz="1600" dirty="0" smtClean="0">
                <a:solidFill>
                  <a:srgbClr val="000000"/>
                </a:solidFill>
              </a:rPr>
              <a:t>, and the palmerworm, my great army which I sent among you.</a:t>
            </a:r>
          </a:p>
          <a:p>
            <a:endParaRPr lang="en-US" sz="1600" u="none" kern="1200" dirty="0" smtClean="0">
              <a:solidFill>
                <a:srgbClr val="00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Joel 2:26</a:t>
            </a:r>
            <a:r>
              <a:rPr lang="en-US" sz="1600" dirty="0" smtClean="0">
                <a:solidFill>
                  <a:srgbClr val="000000"/>
                </a:solidFill>
              </a:rPr>
              <a:t>: And ye shall eat in plenty, and be satisfied, and praise the name of the LORD your God, that hath dealt wondrously with you: and my people shall never be ashamed. </a:t>
            </a:r>
          </a:p>
          <a:p>
            <a:endParaRPr lang="en-US" sz="1600" u="none" baseline="0" dirty="0" smtClean="0">
              <a:solidFill>
                <a:srgbClr val="000000"/>
              </a:solidFill>
            </a:endParaRPr>
          </a:p>
          <a:p>
            <a:r>
              <a:rPr lang="en-US" sz="1600" b="1" dirty="0" smtClean="0">
                <a:solidFill>
                  <a:srgbClr val="000000"/>
                </a:solidFill>
              </a:rPr>
              <a:t>Joel 2:28</a:t>
            </a:r>
            <a:r>
              <a:rPr lang="en-US" sz="1600" dirty="0" smtClean="0">
                <a:solidFill>
                  <a:srgbClr val="000000"/>
                </a:solidFill>
              </a:rPr>
              <a:t>: And it shall come to pass afterward, that I will pour out my spirit upon all flesh; </a:t>
            </a:r>
            <a:endParaRPr lang="en-US" sz="1600" u="none" baseline="0" dirty="0" smtClean="0">
              <a:solidFill>
                <a:srgbClr val="000000"/>
              </a:solidFill>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40</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smtClean="0">
                <a:solidFill>
                  <a:schemeClr val="tx1"/>
                </a:solidFill>
                <a:latin typeface="+mn-lt"/>
                <a:ea typeface="+mn-ea"/>
                <a:cs typeface="+mn-cs"/>
              </a:rPr>
              <a:t>According to the scriptures,</a:t>
            </a:r>
            <a:r>
              <a:rPr lang="en-US" sz="1600" b="0" kern="1200" baseline="0" dirty="0" smtClean="0">
                <a:solidFill>
                  <a:schemeClr val="tx1"/>
                </a:solidFill>
                <a:latin typeface="+mn-lt"/>
                <a:ea typeface="+mn-ea"/>
                <a:cs typeface="+mn-cs"/>
              </a:rPr>
              <a:t> this battle of Armageddon, this day of Jehovah, this day of vengeance, as it is variously called, is the result of Messiah’s Kingdom, all powerful, but invisible, rolling away the curse which has enslaved mankind for the past 6000 years.  We read:</a:t>
            </a:r>
            <a:endParaRPr lang="en-US" sz="1600" b="0" kern="1200" dirty="0" smtClean="0">
              <a:solidFill>
                <a:schemeClr val="tx1"/>
              </a:solidFill>
              <a:latin typeface="+mn-lt"/>
              <a:ea typeface="+mn-ea"/>
              <a:cs typeface="+mn-cs"/>
            </a:endParaRPr>
          </a:p>
          <a:p>
            <a:endParaRPr lang="en-US" sz="1600" b="1" kern="120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Matthew 24:21: </a:t>
            </a:r>
            <a:r>
              <a:rPr lang="en-US" sz="1600" kern="1200" dirty="0" smtClean="0">
                <a:solidFill>
                  <a:schemeClr val="tx1"/>
                </a:solidFill>
                <a:latin typeface="+mn-lt"/>
                <a:ea typeface="+mn-ea"/>
                <a:cs typeface="+mn-cs"/>
              </a:rPr>
              <a:t>For then shall be</a:t>
            </a:r>
            <a:r>
              <a:rPr lang="en-US" sz="1600" u="none" kern="1200" dirty="0" smtClean="0">
                <a:solidFill>
                  <a:schemeClr val="tx1"/>
                </a:solidFill>
                <a:latin typeface="+mn-lt"/>
                <a:ea typeface="+mn-ea"/>
                <a:cs typeface="+mn-cs"/>
              </a:rPr>
              <a:t> </a:t>
            </a:r>
            <a:r>
              <a:rPr lang="en-US" sz="1600" u="sng" kern="1200" dirty="0" smtClean="0">
                <a:solidFill>
                  <a:schemeClr val="tx1"/>
                </a:solidFill>
                <a:latin typeface="+mn-lt"/>
                <a:ea typeface="+mn-ea"/>
                <a:cs typeface="+mn-cs"/>
              </a:rPr>
              <a:t>great </a:t>
            </a:r>
            <a:r>
              <a:rPr lang="en-US" sz="1600" b="1" kern="1200" dirty="0" smtClean="0">
                <a:solidFill>
                  <a:schemeClr val="tx1"/>
                </a:solidFill>
                <a:latin typeface="+mn-lt"/>
                <a:ea typeface="+mn-ea"/>
                <a:cs typeface="+mn-cs"/>
              </a:rPr>
              <a:t>tribulation</a:t>
            </a:r>
            <a:r>
              <a:rPr lang="en-US" sz="1600" b="0" kern="1200" dirty="0" smtClean="0">
                <a:solidFill>
                  <a:schemeClr val="tx1"/>
                </a:solidFill>
                <a:latin typeface="+mn-lt"/>
                <a:ea typeface="+mn-ea"/>
                <a:cs typeface="+mn-cs"/>
              </a:rPr>
              <a:t>, such as was not since the beginning of the world to this time, no, nor ever shall be.</a:t>
            </a:r>
            <a:endParaRPr lang="en-US" sz="1600" b="0" u="sng" kern="1200" dirty="0" smtClean="0">
              <a:solidFill>
                <a:schemeClr val="tx1"/>
              </a:solidFill>
              <a:latin typeface="+mn-lt"/>
              <a:ea typeface="+mn-ea"/>
              <a:cs typeface="+mn-cs"/>
              <a:hlinkClick r:id="rId3"/>
            </a:endParaRPr>
          </a:p>
          <a:p>
            <a:endParaRPr lang="en-US" sz="1600" b="0" kern="1200" dirty="0" smtClean="0">
              <a:solidFill>
                <a:schemeClr val="tx1"/>
              </a:solidFill>
              <a:latin typeface="+mn-lt"/>
              <a:ea typeface="+mn-ea"/>
              <a:cs typeface="+mn-cs"/>
              <a:hlinkClick r:id="rId3"/>
            </a:endParaRPr>
          </a:p>
          <a:p>
            <a:pPr marL="0" indent="0">
              <a:buNone/>
            </a:pPr>
            <a:r>
              <a:rPr lang="en-US" sz="1600" b="1" kern="1200" dirty="0" smtClean="0">
                <a:solidFill>
                  <a:schemeClr val="tx1"/>
                </a:solidFill>
                <a:latin typeface="+mn-lt"/>
                <a:ea typeface="+mn-ea"/>
                <a:cs typeface="+mn-cs"/>
              </a:rPr>
              <a:t>Daniel 12:1: </a:t>
            </a:r>
            <a:r>
              <a:rPr lang="en-US" sz="1600" b="0" kern="1200" dirty="0" smtClean="0">
                <a:solidFill>
                  <a:schemeClr val="tx1"/>
                </a:solidFill>
                <a:latin typeface="+mn-lt"/>
                <a:ea typeface="+mn-ea"/>
                <a:cs typeface="+mn-cs"/>
              </a:rPr>
              <a:t>And at that time shall Michael stand up, the great prince which standeth for the children of thy people: and there shall be a time of trouble, </a:t>
            </a:r>
            <a:r>
              <a:rPr lang="en-US" sz="1600" b="0" u="sng" kern="1200" dirty="0" smtClean="0">
                <a:solidFill>
                  <a:schemeClr val="tx1"/>
                </a:solidFill>
                <a:latin typeface="+mn-lt"/>
                <a:ea typeface="+mn-ea"/>
                <a:cs typeface="+mn-cs"/>
              </a:rPr>
              <a:t>such as never was</a:t>
            </a:r>
            <a:r>
              <a:rPr lang="en-US" sz="1600" b="0" u="none" kern="120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since there was a nation </a:t>
            </a:r>
            <a:r>
              <a:rPr lang="en-US" sz="1600" b="0" i="1" kern="1200" dirty="0" smtClean="0">
                <a:solidFill>
                  <a:schemeClr val="tx1"/>
                </a:solidFill>
                <a:latin typeface="+mn-lt"/>
                <a:ea typeface="+mn-ea"/>
                <a:cs typeface="+mn-cs"/>
              </a:rPr>
              <a:t>even</a:t>
            </a:r>
            <a:r>
              <a:rPr lang="en-US" sz="1600" b="0" i="0" kern="1200" dirty="0" smtClean="0">
                <a:solidFill>
                  <a:schemeClr val="tx1"/>
                </a:solidFill>
                <a:latin typeface="+mn-lt"/>
                <a:ea typeface="+mn-ea"/>
                <a:cs typeface="+mn-cs"/>
              </a:rPr>
              <a:t> to that same time: and at that time thy people shall be delivered, every one that shall be found written in the book.</a:t>
            </a:r>
            <a:endParaRPr lang="en-US" sz="1600" b="0" kern="1200" dirty="0" smtClean="0">
              <a:solidFill>
                <a:schemeClr val="tx1"/>
              </a:solidFill>
              <a:latin typeface="+mn-lt"/>
              <a:ea typeface="+mn-ea"/>
              <a:cs typeface="+mn-cs"/>
            </a:endParaRPr>
          </a:p>
          <a:p>
            <a:pPr marL="0" indent="0">
              <a:buNone/>
            </a:pPr>
            <a:endParaRPr lang="en-US" sz="16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There have been many troublous times in our world’s history.  The Civil War was a very dark period in American history.  The French revolution was a time of suffering in France’s history.  The American revolution; </a:t>
            </a:r>
            <a:r>
              <a:rPr lang="en-US" sz="1600" kern="1200" dirty="0" smtClean="0">
                <a:solidFill>
                  <a:schemeClr val="tx1"/>
                </a:solidFill>
                <a:latin typeface="+mn-lt"/>
                <a:ea typeface="+mn-ea"/>
                <a:cs typeface="+mn-cs"/>
              </a:rPr>
              <a:t>the infamous pandemic of bubonic plague, hit in 1347, killing a third of the human population.  We can go on and on listing horrific troubles experienced by mankind since the fall</a:t>
            </a:r>
            <a:r>
              <a:rPr lang="en-US" sz="1600" kern="1200" baseline="0" dirty="0" smtClean="0">
                <a:solidFill>
                  <a:schemeClr val="tx1"/>
                </a:solidFill>
                <a:latin typeface="+mn-lt"/>
                <a:ea typeface="+mn-ea"/>
                <a:cs typeface="+mn-cs"/>
              </a:rPr>
              <a:t> of Adam.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Listen to this comment Bro. Russell makes in Volume 1 Page 307, “</a:t>
            </a:r>
            <a:r>
              <a:rPr lang="en-US" sz="1600" kern="1200" dirty="0" smtClean="0">
                <a:solidFill>
                  <a:schemeClr val="tx1"/>
                </a:solidFill>
                <a:latin typeface="+mn-lt"/>
                <a:ea typeface="+mn-ea"/>
                <a:cs typeface="+mn-cs"/>
              </a:rPr>
              <a:t>Small revolutions have caused trouble in every age; </a:t>
            </a:r>
            <a:r>
              <a:rPr lang="en-US" sz="1600" u="sng" kern="1200" dirty="0" smtClean="0">
                <a:solidFill>
                  <a:schemeClr val="tx1"/>
                </a:solidFill>
                <a:latin typeface="+mn-lt"/>
                <a:ea typeface="+mn-ea"/>
                <a:cs typeface="+mn-cs"/>
              </a:rPr>
              <a:t>and this, so much greater than any previous revolution</a:t>
            </a:r>
            <a:r>
              <a:rPr lang="en-US" sz="1600" kern="1200" dirty="0" smtClean="0">
                <a:solidFill>
                  <a:schemeClr val="tx1"/>
                </a:solidFill>
                <a:latin typeface="+mn-lt"/>
                <a:ea typeface="+mn-ea"/>
                <a:cs typeface="+mn-cs"/>
              </a:rPr>
              <a:t>, is to be a time of trouble such as never was since there was a nation --no, nor ever shall be.</a:t>
            </a:r>
            <a:r>
              <a:rPr lang="en-US" sz="1600" u="none" kern="1200" dirty="0" smtClean="0">
                <a:solidFill>
                  <a:schemeClr val="tx1"/>
                </a:solidFill>
                <a:latin typeface="+mn-lt"/>
                <a:ea typeface="+mn-ea"/>
                <a:cs typeface="+mn-cs"/>
              </a:rPr>
              <a:t> </a:t>
            </a:r>
            <a:r>
              <a:rPr lang="en-US" sz="1600" u="none" kern="1200" dirty="0" smtClean="0">
                <a:solidFill>
                  <a:schemeClr val="tx1"/>
                </a:solidFill>
                <a:latin typeface="+mn-lt"/>
                <a:ea typeface="+mn-ea"/>
                <a:cs typeface="+mn-cs"/>
                <a:hlinkClick r:id="rId4"/>
              </a:rPr>
              <a:t>Dan. 12:1; </a:t>
            </a:r>
            <a:r>
              <a:rPr lang="en-US" sz="1600" u="none" kern="1200" dirty="0" smtClean="0">
                <a:solidFill>
                  <a:schemeClr val="tx1"/>
                </a:solidFill>
                <a:latin typeface="+mn-lt"/>
                <a:ea typeface="+mn-ea"/>
                <a:cs typeface="+mn-cs"/>
                <a:hlinkClick r:id="rId5"/>
              </a:rPr>
              <a:t>Matt. 24:21,</a:t>
            </a:r>
            <a:r>
              <a:rPr lang="en-US" sz="1600" u="none" kern="1200" dirty="0" smtClean="0">
                <a:solidFill>
                  <a:schemeClr val="tx1"/>
                </a:solidFill>
                <a:latin typeface="+mn-lt"/>
                <a:ea typeface="+mn-ea"/>
                <a:cs typeface="+mn-cs"/>
              </a:rPr>
              <a:t>22.”  </a:t>
            </a:r>
            <a:r>
              <a:rPr lang="en-US" sz="1600" kern="1200" dirty="0" smtClean="0">
                <a:solidFill>
                  <a:schemeClr val="tx1"/>
                </a:solidFill>
                <a:latin typeface="+mn-lt"/>
                <a:ea typeface="+mn-ea"/>
                <a:cs typeface="+mn-cs"/>
              </a:rPr>
              <a:t>So why is the trouble prophesied in Daniel</a:t>
            </a:r>
            <a:r>
              <a:rPr lang="en-US" sz="1600" kern="1200" baseline="0" dirty="0" smtClean="0">
                <a:solidFill>
                  <a:schemeClr val="tx1"/>
                </a:solidFill>
                <a:latin typeface="+mn-lt"/>
                <a:ea typeface="+mn-ea"/>
                <a:cs typeface="+mn-cs"/>
              </a:rPr>
              <a:t> and Matthew </a:t>
            </a:r>
            <a:r>
              <a:rPr lang="en-US" sz="1600" kern="1200" dirty="0" smtClean="0">
                <a:solidFill>
                  <a:schemeClr val="tx1"/>
                </a:solidFill>
                <a:latin typeface="+mn-lt"/>
                <a:ea typeface="+mn-ea"/>
                <a:cs typeface="+mn-cs"/>
              </a:rPr>
              <a:t>greater</a:t>
            </a:r>
            <a:r>
              <a:rPr lang="en-US" sz="1600" kern="1200" baseline="0" dirty="0" smtClean="0">
                <a:solidFill>
                  <a:schemeClr val="tx1"/>
                </a:solidFill>
                <a:latin typeface="+mn-lt"/>
                <a:ea typeface="+mn-ea"/>
                <a:cs typeface="+mn-cs"/>
              </a:rPr>
              <a:t> than all preceding…a time of trouble such as never was preceding and never will be afterward?  What makes this time of trouble so great?  What does the word great mean?   Great = </a:t>
            </a:r>
            <a:r>
              <a:rPr lang="en-US" sz="1600" kern="1200" dirty="0" smtClean="0">
                <a:solidFill>
                  <a:schemeClr val="tx1"/>
                </a:solidFill>
                <a:latin typeface="+mn-lt"/>
                <a:ea typeface="+mn-ea"/>
                <a:cs typeface="+mn-cs"/>
              </a:rPr>
              <a:t>Great in multitude or great in magnitude</a:t>
            </a:r>
            <a:r>
              <a:rPr lang="en-US" sz="16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mn-lt"/>
                <a:ea typeface="+mn-ea"/>
                <a:cs typeface="+mn-cs"/>
              </a:rPr>
              <a:t>What time in</a:t>
            </a:r>
            <a:r>
              <a:rPr lang="en-US" sz="1600" b="0" i="0" kern="1200" baseline="0" dirty="0" smtClean="0">
                <a:solidFill>
                  <a:schemeClr val="tx1"/>
                </a:solidFill>
                <a:latin typeface="+mn-lt"/>
                <a:ea typeface="+mn-ea"/>
                <a:cs typeface="+mn-cs"/>
              </a:rPr>
              <a:t> history do you believe fulfills this prophecy…where in man’s history is the greatest time of trouble?</a:t>
            </a:r>
            <a:endParaRPr lang="en-US" sz="1600" b="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5</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Daniel 2:34:</a:t>
            </a:r>
            <a:r>
              <a:rPr lang="en-US" sz="1600" b="1" kern="1200" baseline="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Thou sawest till that a stone was cut out without hands, which smote the image upon his feet that were of iron and clay, and brake them to piece</a:t>
            </a:r>
          </a:p>
          <a:p>
            <a:r>
              <a:rPr lang="en-US" sz="1600" b="1" kern="1200" dirty="0" smtClean="0">
                <a:solidFill>
                  <a:schemeClr val="tx1"/>
                </a:solidFill>
                <a:latin typeface="+mn-lt"/>
                <a:ea typeface="+mn-ea"/>
                <a:cs typeface="+mn-cs"/>
              </a:rPr>
              <a:t>Daniel 2:45: </a:t>
            </a:r>
            <a:r>
              <a:rPr lang="en-US" sz="1600" b="0" kern="1200" dirty="0" smtClean="0">
                <a:solidFill>
                  <a:schemeClr val="tx1"/>
                </a:solidFill>
                <a:latin typeface="+mn-lt"/>
                <a:ea typeface="+mn-ea"/>
                <a:cs typeface="+mn-cs"/>
              </a:rPr>
              <a:t>Forasmuch as thou sawest that the stone was cut out of the mountain without hands, and that it brake in pieces the iron, the brass, the clay, the silver, and the </a:t>
            </a:r>
            <a:r>
              <a:rPr lang="en-US" sz="1600" b="0" kern="1200" dirty="0" smtClean="0">
                <a:solidFill>
                  <a:schemeClr val="tx1"/>
                </a:solidFill>
                <a:latin typeface="+mn-lt"/>
                <a:ea typeface="+mn-ea"/>
                <a:cs typeface="+mn-cs"/>
              </a:rPr>
              <a:t>gold…</a:t>
            </a:r>
          </a:p>
          <a:p>
            <a:endParaRPr lang="en-US" sz="16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We believe this stone represents Christ’s Kingdom in its infancy.  Remember, after it strikes the image, it grows into a great mountain (or Kingdom). </a:t>
            </a:r>
            <a:r>
              <a:rPr lang="en-US" sz="1600" b="1" kern="1200" dirty="0" smtClean="0">
                <a:solidFill>
                  <a:schemeClr val="tx1"/>
                </a:solidFill>
                <a:latin typeface="+mn-lt"/>
                <a:ea typeface="+mn-ea"/>
                <a:cs typeface="+mn-cs"/>
              </a:rPr>
              <a:t>Daniel 2:35: </a:t>
            </a:r>
            <a:r>
              <a:rPr lang="en-US" sz="1600" kern="1200" dirty="0" smtClean="0">
                <a:solidFill>
                  <a:schemeClr val="tx1"/>
                </a:solidFill>
                <a:latin typeface="+mn-lt"/>
                <a:ea typeface="+mn-ea"/>
                <a:cs typeface="+mn-cs"/>
              </a:rPr>
              <a:t>Then was the iron, the clay, the brass, the silver, and the gold, broken to pieces together, and became like the chaff of the summer threshing floors; and the </a:t>
            </a:r>
            <a:r>
              <a:rPr lang="en-US" sz="1600" u="sng" kern="1200" dirty="0" smtClean="0">
                <a:solidFill>
                  <a:schemeClr val="tx1"/>
                </a:solidFill>
                <a:latin typeface="+mn-lt"/>
                <a:ea typeface="+mn-ea"/>
                <a:cs typeface="+mn-cs"/>
              </a:rPr>
              <a:t>wind</a:t>
            </a:r>
            <a:r>
              <a:rPr lang="en-US" sz="1600" kern="1200" dirty="0" smtClean="0">
                <a:solidFill>
                  <a:schemeClr val="tx1"/>
                </a:solidFill>
                <a:latin typeface="+mn-lt"/>
                <a:ea typeface="+mn-ea"/>
                <a:cs typeface="+mn-cs"/>
              </a:rPr>
              <a:t> (The Great War) carried them away, that no place was found for them: and the </a:t>
            </a:r>
            <a:r>
              <a:rPr lang="en-US" sz="1600" b="1" kern="1200" dirty="0" smtClean="0">
                <a:solidFill>
                  <a:schemeClr val="tx1"/>
                </a:solidFill>
                <a:latin typeface="+mn-lt"/>
                <a:ea typeface="+mn-ea"/>
                <a:cs typeface="+mn-cs"/>
              </a:rPr>
              <a:t>stone</a:t>
            </a:r>
            <a:r>
              <a:rPr lang="en-US" sz="1600" b="0" kern="1200" dirty="0" smtClean="0">
                <a:solidFill>
                  <a:schemeClr val="tx1"/>
                </a:solidFill>
                <a:latin typeface="+mn-lt"/>
                <a:ea typeface="+mn-ea"/>
                <a:cs typeface="+mn-cs"/>
              </a:rPr>
              <a:t> that smote the image became a great </a:t>
            </a:r>
            <a:r>
              <a:rPr lang="en-US" sz="1600" b="1" kern="1200" dirty="0" smtClean="0">
                <a:solidFill>
                  <a:schemeClr val="tx1"/>
                </a:solidFill>
                <a:latin typeface="+mn-lt"/>
                <a:ea typeface="+mn-ea"/>
                <a:cs typeface="+mn-cs"/>
              </a:rPr>
              <a:t>mountain </a:t>
            </a:r>
            <a:r>
              <a:rPr lang="en-US" sz="1600" b="0" kern="1200" dirty="0" smtClean="0">
                <a:solidFill>
                  <a:schemeClr val="tx1"/>
                </a:solidFill>
                <a:latin typeface="+mn-lt"/>
                <a:ea typeface="+mn-ea"/>
                <a:cs typeface="+mn-cs"/>
              </a:rPr>
              <a:t>(kingdom), and filled the whole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It is also our belief that this stone (Christ’s Kingdom) struck the image (the last of the Gentile kingdoms) in the year 1914 (which we believe was the end of the gentile lease of power).  This was the initial explosion.  We read </a:t>
            </a:r>
            <a:r>
              <a:rPr lang="en-US" sz="1600" b="1" kern="1200" dirty="0" smtClean="0">
                <a:solidFill>
                  <a:schemeClr val="tx1"/>
                </a:solidFill>
                <a:latin typeface="+mn-lt"/>
                <a:ea typeface="+mn-ea"/>
                <a:cs typeface="+mn-cs"/>
              </a:rPr>
              <a:t>Daniel 2:44: </a:t>
            </a:r>
            <a:r>
              <a:rPr lang="en-US" sz="1600" b="0" kern="1200" dirty="0" smtClean="0">
                <a:solidFill>
                  <a:schemeClr val="tx1"/>
                </a:solidFill>
                <a:latin typeface="+mn-lt"/>
                <a:ea typeface="+mn-ea"/>
                <a:cs typeface="+mn-cs"/>
              </a:rPr>
              <a:t>And in the days of these kings shall the God of heaven set up a kingdom, which shall never be destroyed: and the kingdom shall not be left to other people, </a:t>
            </a:r>
            <a:r>
              <a:rPr lang="en-US" sz="1600" b="0" i="1" kern="1200" dirty="0" smtClean="0">
                <a:solidFill>
                  <a:schemeClr val="tx1"/>
                </a:solidFill>
                <a:latin typeface="+mn-lt"/>
                <a:ea typeface="+mn-ea"/>
                <a:cs typeface="+mn-cs"/>
              </a:rPr>
              <a:t>but</a:t>
            </a:r>
            <a:r>
              <a:rPr lang="en-US" sz="1600" b="0" i="0" kern="1200" dirty="0" smtClean="0">
                <a:solidFill>
                  <a:schemeClr val="tx1"/>
                </a:solidFill>
                <a:latin typeface="+mn-lt"/>
                <a:ea typeface="+mn-ea"/>
                <a:cs typeface="+mn-cs"/>
              </a:rPr>
              <a:t> it shall break in pieces and consume all these kingdoms, and it shall stand for ever.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mn-lt"/>
                <a:ea typeface="+mn-ea"/>
                <a:cs typeface="+mn-cs"/>
              </a:rPr>
              <a:t>The </a:t>
            </a:r>
            <a:r>
              <a:rPr lang="en-US" sz="1600" b="0" i="0" kern="1200" dirty="0" smtClean="0">
                <a:solidFill>
                  <a:schemeClr val="tx1"/>
                </a:solidFill>
                <a:latin typeface="+mn-lt"/>
                <a:ea typeface="+mn-ea"/>
                <a:cs typeface="+mn-cs"/>
              </a:rPr>
              <a:t>great war (as it was called…not WWI) </a:t>
            </a:r>
            <a:r>
              <a:rPr lang="en-US" sz="1600" baseline="0" dirty="0" smtClean="0"/>
              <a:t>is the only time in earth’s history (up to </a:t>
            </a:r>
            <a:r>
              <a:rPr lang="en-US" sz="1600" baseline="0" dirty="0" smtClean="0"/>
              <a:t>that point) which we believe, accurately </a:t>
            </a:r>
            <a:r>
              <a:rPr lang="en-US" sz="1600" baseline="0" dirty="0" smtClean="0"/>
              <a:t>fits the prophecy of the great time of trouble such as never was before.  In an effort to prove this point, let’s take a moment and set the stage for what the world was like just before 1914.</a:t>
            </a:r>
          </a:p>
          <a:p>
            <a:pPr marL="0" indent="0">
              <a:buFont typeface="+mj-lt"/>
              <a:buNone/>
            </a:pPr>
            <a:endParaRPr lang="en-US" sz="1600" baseline="0" dirty="0" smtClean="0"/>
          </a:p>
          <a:p>
            <a:pPr marL="342900" indent="-342900">
              <a:buFont typeface="+mj-lt"/>
              <a:buAutoNum type="arabicPeriod"/>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6</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mn-lt"/>
                <a:ea typeface="+mn-ea"/>
                <a:cs typeface="+mn-cs"/>
              </a:rPr>
              <a:t>You may be familiar with this excerpt</a:t>
            </a:r>
            <a:r>
              <a:rPr lang="en-US" sz="1600" kern="1200" baseline="0" dirty="0" smtClean="0">
                <a:solidFill>
                  <a:schemeClr val="tx1"/>
                </a:solidFill>
                <a:latin typeface="+mn-lt"/>
                <a:ea typeface="+mn-ea"/>
                <a:cs typeface="+mn-cs"/>
              </a:rPr>
              <a:t> taken from the book entitled, “The Guns of August” by Barbara Tuchman.  </a:t>
            </a:r>
          </a:p>
          <a:p>
            <a:r>
              <a:rPr lang="en-US" sz="1600" kern="1200" dirty="0" smtClean="0">
                <a:solidFill>
                  <a:schemeClr val="tx1"/>
                </a:solidFill>
                <a:latin typeface="+mn-lt"/>
                <a:ea typeface="+mn-ea"/>
                <a:cs typeface="+mn-cs"/>
              </a:rPr>
              <a:t>	</a:t>
            </a:r>
          </a:p>
          <a:p>
            <a:r>
              <a:rPr lang="en-US" sz="1600" kern="1200" dirty="0" smtClean="0">
                <a:solidFill>
                  <a:schemeClr val="tx1"/>
                </a:solidFill>
                <a:latin typeface="+mn-lt"/>
                <a:ea typeface="+mn-ea"/>
                <a:cs typeface="+mn-cs"/>
              </a:rPr>
              <a:t>“So gorgeous was the spectacle on the May morning of 1910 when nine kings rode in the funeral of Edward </a:t>
            </a:r>
            <a:r>
              <a:rPr lang="en-US" sz="1600" kern="1200" dirty="0" smtClean="0">
                <a:solidFill>
                  <a:schemeClr val="tx1"/>
                </a:solidFill>
                <a:latin typeface="+mn-lt"/>
                <a:ea typeface="+mn-ea"/>
                <a:cs typeface="+mn-cs"/>
              </a:rPr>
              <a:t>7 </a:t>
            </a:r>
            <a:r>
              <a:rPr lang="en-US" sz="1600" kern="1200" dirty="0" smtClean="0">
                <a:solidFill>
                  <a:schemeClr val="tx1"/>
                </a:solidFill>
                <a:latin typeface="+mn-lt"/>
                <a:ea typeface="+mn-ea"/>
                <a:cs typeface="+mn-cs"/>
              </a:rPr>
              <a:t>of England that the crowd, waiting in hushed and black-clad awe, could not keep back gasps of admiration. In scarlet and green and blue and purple, three by three (</a:t>
            </a:r>
            <a:r>
              <a:rPr lang="en-US" sz="1600" b="1" kern="1200" dirty="0" smtClean="0">
                <a:solidFill>
                  <a:schemeClr val="tx1"/>
                </a:solidFill>
                <a:latin typeface="+mn-lt"/>
                <a:ea typeface="+mn-ea"/>
                <a:cs typeface="+mn-cs"/>
              </a:rPr>
              <a:t>Click</a:t>
            </a:r>
            <a:r>
              <a:rPr lang="en-US" sz="1600" kern="1200" dirty="0" smtClean="0">
                <a:solidFill>
                  <a:schemeClr val="tx1"/>
                </a:solidFill>
                <a:latin typeface="+mn-lt"/>
                <a:ea typeface="+mn-ea"/>
                <a:cs typeface="+mn-cs"/>
              </a:rPr>
              <a:t>) the sovereigns rode through the palace gates, with plumed helmets, gold braid, crimson sashes, and jeweled orders flashing in the sun. After them came five heirs apparent, forty more imperial or royal highnesses, seven queens – four dowager and three regnant – and a scattering of special ambassadors from uncrowned countries. Together they represented seventy nations in the greatest assemblage of royalty and rank ever gathered in one place and, of its kind, </a:t>
            </a:r>
            <a:r>
              <a:rPr lang="en-US" sz="1600" u="sng" kern="1200" dirty="0" smtClean="0">
                <a:solidFill>
                  <a:schemeClr val="tx1"/>
                </a:solidFill>
                <a:latin typeface="+mn-lt"/>
                <a:ea typeface="+mn-ea"/>
                <a:cs typeface="+mn-cs"/>
              </a:rPr>
              <a:t>the last</a:t>
            </a:r>
            <a:r>
              <a:rPr lang="en-US" sz="1600" kern="1200" dirty="0" smtClean="0">
                <a:solidFill>
                  <a:schemeClr val="tx1"/>
                </a:solidFill>
                <a:latin typeface="+mn-lt"/>
                <a:ea typeface="+mn-ea"/>
                <a:cs typeface="+mn-cs"/>
              </a:rPr>
              <a:t>. The muffled tongue of Big Ben tolled nine by the clock as the cortege left the palace, but on history’s clock it was sunset, and the </a:t>
            </a:r>
            <a:r>
              <a:rPr lang="en-US" sz="1600" u="sng" kern="1200" dirty="0" smtClean="0">
                <a:solidFill>
                  <a:schemeClr val="tx1"/>
                </a:solidFill>
                <a:latin typeface="+mn-lt"/>
                <a:ea typeface="+mn-ea"/>
                <a:cs typeface="+mn-cs"/>
              </a:rPr>
              <a:t>sun of the old world </a:t>
            </a:r>
            <a:r>
              <a:rPr lang="en-US" sz="1600" kern="1200" dirty="0" smtClean="0">
                <a:solidFill>
                  <a:schemeClr val="tx1"/>
                </a:solidFill>
                <a:latin typeface="+mn-lt"/>
                <a:ea typeface="+mn-ea"/>
                <a:cs typeface="+mn-cs"/>
              </a:rPr>
              <a:t>was setting in a dying blaze of splendor </a:t>
            </a:r>
            <a:r>
              <a:rPr lang="en-US" sz="1600" u="sng" kern="1200" dirty="0" smtClean="0">
                <a:solidFill>
                  <a:schemeClr val="tx1"/>
                </a:solidFill>
                <a:latin typeface="+mn-lt"/>
                <a:ea typeface="+mn-ea"/>
                <a:cs typeface="+mn-cs"/>
              </a:rPr>
              <a:t>never to be seen again</a:t>
            </a:r>
            <a:r>
              <a:rPr lang="en-US" sz="1600" kern="1200" dirty="0" smtClean="0">
                <a:solidFill>
                  <a:schemeClr val="tx1"/>
                </a:solidFill>
                <a:latin typeface="+mn-lt"/>
                <a:ea typeface="+mn-ea"/>
                <a:cs typeface="+mn-cs"/>
              </a:rPr>
              <a:t>.”  </a:t>
            </a: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I am not sure that you and I can truly appreciate what</a:t>
            </a:r>
            <a:r>
              <a:rPr lang="en-US" sz="1600" kern="1200" baseline="0" dirty="0" smtClean="0">
                <a:solidFill>
                  <a:schemeClr val="tx1"/>
                </a:solidFill>
                <a:latin typeface="+mn-lt"/>
                <a:ea typeface="+mn-ea"/>
                <a:cs typeface="+mn-cs"/>
              </a:rPr>
              <a:t> the world was like before 1914.  Could you imagine living in a world ruled by Kings and </a:t>
            </a:r>
            <a:r>
              <a:rPr lang="en-US" sz="1600" kern="1200" baseline="0" dirty="0" smtClean="0">
                <a:solidFill>
                  <a:schemeClr val="tx1"/>
                </a:solidFill>
                <a:latin typeface="+mn-lt"/>
                <a:ea typeface="+mn-ea"/>
                <a:cs typeface="+mn-cs"/>
              </a:rPr>
              <a:t>Queens.  And believing, with the rest of the world, that those Kings and Queens ruled over you by Divine right and authority…and believing that whatever they did, was approved of God.  This is what we call the “Doctrine of the Divine Right of Kings”.</a:t>
            </a:r>
            <a:endParaRPr lang="en-US" sz="1600" kern="1200" baseline="0" dirty="0" smtClean="0">
              <a:solidFill>
                <a:schemeClr val="tx1"/>
              </a:solidFill>
              <a:latin typeface="+mn-lt"/>
              <a:ea typeface="+mn-ea"/>
              <a:cs typeface="+mn-cs"/>
            </a:endParaRP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Now let us take a moment to put into perspective what happened in 1914 and immediately after.</a:t>
            </a:r>
            <a:endParaRPr lang="en-US" sz="1600" kern="1200" dirty="0" smtClean="0">
              <a:solidFill>
                <a:schemeClr val="tx1"/>
              </a:solidFill>
              <a:latin typeface="+mn-lt"/>
              <a:ea typeface="+mn-ea"/>
              <a:cs typeface="+mn-cs"/>
            </a:endParaRP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7</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smtClean="0"/>
              <a:t>Let’s read a couple of excerpts from the WORLD SCOPE ENCYCLOPEDIA 1951…on our bookshelf…A secular perspective.</a:t>
            </a:r>
          </a:p>
          <a:p>
            <a:pPr marL="0" indent="0">
              <a:buNone/>
            </a:pPr>
            <a:endParaRPr lang="en-US" sz="1600" baseline="0" dirty="0" smtClean="0"/>
          </a:p>
          <a:p>
            <a:pPr marL="0" indent="0">
              <a:buNone/>
            </a:pPr>
            <a:r>
              <a:rPr lang="en-US" sz="1600" baseline="0" dirty="0" smtClean="0"/>
              <a:t>World War I…(initially called “The ‘Great’ War”…”Great” time of trouble)</a:t>
            </a:r>
          </a:p>
          <a:p>
            <a:pPr marL="0" indent="0">
              <a:buNone/>
            </a:pPr>
            <a:endParaRPr lang="en-US" sz="1600" baseline="0" dirty="0" smtClean="0"/>
          </a:p>
          <a:p>
            <a:pPr marL="0" indent="0">
              <a:buFont typeface="+mj-lt"/>
              <a:buNone/>
            </a:pPr>
            <a:r>
              <a:rPr lang="en-US" sz="1600" baseline="0" dirty="0" smtClean="0"/>
              <a:t>1.  The assassination at Sarajevo and the bombardment of Belgrade thrust upon the world the first great </a:t>
            </a:r>
            <a:r>
              <a:rPr lang="en-US" sz="1600" u="sng" baseline="0" dirty="0" smtClean="0"/>
              <a:t>mass conflict that it had ever known </a:t>
            </a:r>
            <a:r>
              <a:rPr lang="en-US" sz="1600" baseline="0" dirty="0" smtClean="0"/>
              <a:t>– a war which </a:t>
            </a:r>
            <a:r>
              <a:rPr lang="en-US" sz="1600" u="sng" baseline="0" dirty="0" smtClean="0"/>
              <a:t>involved more peoples than ever before in the history of mankind</a:t>
            </a:r>
            <a:r>
              <a:rPr lang="en-US" sz="1600" baseline="0" dirty="0" smtClean="0"/>
              <a:t>.</a:t>
            </a:r>
          </a:p>
          <a:p>
            <a:pPr marL="0" indent="0">
              <a:buFont typeface="+mj-lt"/>
              <a:buNone/>
            </a:pPr>
            <a:r>
              <a:rPr lang="en-US" sz="1600" baseline="0" dirty="0" smtClean="0"/>
              <a:t>2.  Before the war was over </a:t>
            </a:r>
            <a:r>
              <a:rPr lang="en-US" sz="1600" u="sng" baseline="0" dirty="0" smtClean="0"/>
              <a:t>93 percent of the world’s population  had been involved</a:t>
            </a:r>
            <a:r>
              <a:rPr lang="en-US" sz="1600" baseline="0" dirty="0" smtClean="0"/>
              <a:t>;</a:t>
            </a:r>
          </a:p>
          <a:p>
            <a:pPr marL="0" indent="0">
              <a:buFont typeface="+mj-lt"/>
              <a:buNone/>
            </a:pPr>
            <a:r>
              <a:rPr lang="en-US" sz="1600" u="none" baseline="0" dirty="0" smtClean="0"/>
              <a:t>3.  </a:t>
            </a:r>
            <a:r>
              <a:rPr lang="en-US" sz="1600" u="sng" baseline="0" dirty="0" smtClean="0"/>
              <a:t>Never</a:t>
            </a:r>
            <a:r>
              <a:rPr lang="en-US" sz="1600" baseline="0" dirty="0" smtClean="0"/>
              <a:t> before (such as never was before) had so many men been engaged in one war, and never before had one war been so complex.  Twentieth-century inventions had combined to make the battle severer than ever before.  </a:t>
            </a:r>
          </a:p>
          <a:p>
            <a:pPr marL="342900" indent="-342900">
              <a:buFont typeface="+mj-lt"/>
              <a:buAutoNum type="arabicPeriod" startAt="3"/>
            </a:pPr>
            <a:endParaRPr lang="en-US" sz="1600" baseline="0" dirty="0" smtClean="0"/>
          </a:p>
          <a:p>
            <a:pPr marL="0" indent="0">
              <a:buFont typeface="+mj-lt"/>
              <a:buNone/>
            </a:pPr>
            <a:r>
              <a:rPr lang="en-US" sz="1600" baseline="0" dirty="0" smtClean="0"/>
              <a:t>At the end of the “first part” of the great war, all kings had abdicated (abdicate = left, renounced) their thrones.  As an example, on November 9, 1918, the Kaiser of Germany, faced with no alternative, renounced his throne; the following dawn he left for The Netherlands and the life of an exile.  That’s because the King of Kings and Lord of Lords was now </a:t>
            </a:r>
            <a:r>
              <a:rPr lang="en-US" sz="1600" baseline="0" dirty="0" smtClean="0"/>
              <a:t>on the scene. </a:t>
            </a:r>
            <a:r>
              <a:rPr lang="en-US" sz="1600" baseline="0" dirty="0" smtClean="0"/>
              <a:t>S</a:t>
            </a:r>
            <a:r>
              <a:rPr lang="en-US" sz="1600" kern="1200" dirty="0" smtClean="0">
                <a:solidFill>
                  <a:schemeClr val="tx1"/>
                </a:solidFill>
                <a:latin typeface="+mn-lt"/>
                <a:ea typeface="+mn-ea"/>
                <a:cs typeface="+mn-cs"/>
              </a:rPr>
              <a:t>o long as these governments would be here, they and Messiah's Kingdom could not cooperate. The Gentile governments are based on selfishness and coercion; Christ's Kingdom will be based on justice, love, mercy, under the Prince of Peace. The two could not rule at the same time. Hence it was foretold that Messiah at His Second Coming will first bind the "strong man" of Gentile supremacy, and on the </a:t>
            </a:r>
            <a:r>
              <a:rPr lang="en-US" sz="1600" u="sng" kern="1200" dirty="0" smtClean="0">
                <a:solidFill>
                  <a:schemeClr val="tx1"/>
                </a:solidFill>
                <a:latin typeface="+mn-lt"/>
                <a:ea typeface="+mn-ea"/>
                <a:cs typeface="+mn-cs"/>
              </a:rPr>
              <a:t>ruins</a:t>
            </a:r>
            <a:r>
              <a:rPr lang="en-US" sz="1600" kern="1200" dirty="0" smtClean="0">
                <a:solidFill>
                  <a:schemeClr val="tx1"/>
                </a:solidFill>
                <a:latin typeface="+mn-lt"/>
                <a:ea typeface="+mn-ea"/>
                <a:cs typeface="+mn-cs"/>
              </a:rPr>
              <a:t> of earthly dominions establish a righteous Government.  R5526 P </a:t>
            </a:r>
            <a:r>
              <a:rPr lang="en-US" sz="1600" kern="1200" dirty="0" smtClean="0">
                <a:solidFill>
                  <a:schemeClr val="tx1"/>
                </a:solidFill>
                <a:latin typeface="+mn-lt"/>
                <a:ea typeface="+mn-ea"/>
                <a:cs typeface="+mn-cs"/>
              </a:rPr>
              <a:t>5</a:t>
            </a:r>
          </a:p>
          <a:p>
            <a:pPr marL="0" indent="0">
              <a:buFont typeface="+mj-lt"/>
              <a:buNone/>
            </a:pPr>
            <a:endParaRPr lang="en-US" sz="1600" kern="1200" dirty="0" smtClean="0">
              <a:solidFill>
                <a:schemeClr val="tx1"/>
              </a:solidFill>
              <a:latin typeface="+mn-lt"/>
              <a:ea typeface="+mn-ea"/>
              <a:cs typeface="+mn-cs"/>
            </a:endParaRPr>
          </a:p>
          <a:p>
            <a:pPr marL="0" indent="0">
              <a:buFont typeface="+mj-lt"/>
              <a:buNone/>
            </a:pPr>
            <a:r>
              <a:rPr lang="en-US" sz="1600" kern="1200" dirty="0" smtClean="0">
                <a:solidFill>
                  <a:schemeClr val="tx1"/>
                </a:solidFill>
                <a:latin typeface="+mn-lt"/>
                <a:ea typeface="+mn-ea"/>
                <a:cs typeface="+mn-cs"/>
              </a:rPr>
              <a:t>Thus we have the beginning of the greatest time of trouble ever experienced in the history of mankind.</a:t>
            </a:r>
            <a:endParaRPr lang="en-US" sz="1600" kern="1200" dirty="0" smtClean="0">
              <a:solidFill>
                <a:schemeClr val="tx1"/>
              </a:solidFill>
              <a:latin typeface="+mn-lt"/>
              <a:ea typeface="+mn-ea"/>
              <a:cs typeface="+mn-cs"/>
            </a:endParaRPr>
          </a:p>
          <a:p>
            <a:pPr marL="0" indent="0">
              <a:buFont typeface="+mj-lt"/>
              <a:buNone/>
            </a:pPr>
            <a:endParaRPr lang="en-US" sz="1600" kern="1200" dirty="0" smtClean="0">
              <a:solidFill>
                <a:schemeClr val="tx1"/>
              </a:solidFill>
              <a:latin typeface="+mn-lt"/>
              <a:ea typeface="+mn-ea"/>
              <a:cs typeface="+mn-cs"/>
            </a:endParaRPr>
          </a:p>
          <a:p>
            <a:pPr marL="0" indent="0">
              <a:buFont typeface="+mj-lt"/>
              <a:buNone/>
            </a:pPr>
            <a:r>
              <a:rPr lang="en-US" sz="1600" kern="1200" dirty="0" smtClean="0">
                <a:solidFill>
                  <a:schemeClr val="tx1"/>
                </a:solidFill>
                <a:latin typeface="+mn-lt"/>
                <a:ea typeface="+mn-ea"/>
                <a:cs typeface="+mn-cs"/>
              </a:rPr>
              <a:t>Can</a:t>
            </a:r>
            <a:r>
              <a:rPr lang="en-US" sz="1600" kern="1200" baseline="0" dirty="0" smtClean="0">
                <a:solidFill>
                  <a:schemeClr val="tx1"/>
                </a:solidFill>
                <a:latin typeface="+mn-lt"/>
                <a:ea typeface="+mn-ea"/>
                <a:cs typeface="+mn-cs"/>
              </a:rPr>
              <a:t> anybody tell me what caused this great time of trouble?  Why did it not come sooner…why not in 1630 or perhaps 1825?</a:t>
            </a:r>
          </a:p>
          <a:p>
            <a:pPr marL="0" indent="0">
              <a:buFont typeface="+mj-lt"/>
              <a:buNone/>
            </a:pPr>
            <a:endParaRPr lang="en-US" sz="1600" kern="1200" baseline="0" dirty="0" smtClean="0">
              <a:solidFill>
                <a:schemeClr val="tx1"/>
              </a:solidFill>
              <a:latin typeface="+mn-lt"/>
              <a:ea typeface="+mn-ea"/>
              <a:cs typeface="+mn-cs"/>
            </a:endParaRPr>
          </a:p>
          <a:p>
            <a:pPr marL="0" indent="0">
              <a:buFont typeface="+mj-lt"/>
              <a:buNone/>
            </a:pPr>
            <a:r>
              <a:rPr lang="en-US" sz="1600" kern="1200" baseline="0" dirty="0" smtClean="0">
                <a:solidFill>
                  <a:schemeClr val="tx1"/>
                </a:solidFill>
                <a:latin typeface="+mn-lt"/>
                <a:ea typeface="+mn-ea"/>
                <a:cs typeface="+mn-cs"/>
              </a:rPr>
              <a:t>Knowledge…Knowledge of what?</a:t>
            </a:r>
          </a:p>
          <a:p>
            <a:pPr marL="0" indent="0">
              <a:buFont typeface="+mj-lt"/>
              <a:buNone/>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600" kern="1200" dirty="0" smtClean="0">
                <a:solidFill>
                  <a:schemeClr val="tx1"/>
                </a:solidFill>
                <a:latin typeface="+mn-lt"/>
                <a:ea typeface="+mn-ea"/>
                <a:cs typeface="+mn-cs"/>
              </a:rPr>
              <a:t>The Lord declares that He has a hand in these matters that are a </a:t>
            </a:r>
            <a:r>
              <a:rPr lang="en-US" sz="1600" u="sng" kern="1200" dirty="0" smtClean="0">
                <a:solidFill>
                  <a:schemeClr val="tx1"/>
                </a:solidFill>
                <a:latin typeface="+mn-lt"/>
                <a:ea typeface="+mn-ea"/>
                <a:cs typeface="+mn-cs"/>
              </a:rPr>
              <a:t>natural outcome of human selfishness, aggressiveness and greed</a:t>
            </a:r>
            <a:r>
              <a:rPr lang="en-US" sz="1600" kern="1200" dirty="0" smtClean="0">
                <a:solidFill>
                  <a:schemeClr val="tx1"/>
                </a:solidFill>
                <a:latin typeface="+mn-lt"/>
                <a:ea typeface="+mn-ea"/>
                <a:cs typeface="+mn-cs"/>
              </a:rPr>
              <a:t>. The Lord has to do with all this, in that at the appropriate time He granted to the world the </a:t>
            </a:r>
            <a:r>
              <a:rPr lang="en-US" sz="1600" b="1" kern="1200" dirty="0" smtClean="0">
                <a:solidFill>
                  <a:schemeClr val="tx1"/>
                </a:solidFill>
                <a:latin typeface="+mn-lt"/>
                <a:ea typeface="+mn-ea"/>
                <a:cs typeface="+mn-cs"/>
              </a:rPr>
              <a:t>knowledge</a:t>
            </a:r>
            <a:r>
              <a:rPr lang="en-US" sz="1600" b="0" kern="1200" dirty="0" smtClean="0">
                <a:solidFill>
                  <a:schemeClr val="tx1"/>
                </a:solidFill>
                <a:latin typeface="+mn-lt"/>
                <a:ea typeface="+mn-ea"/>
                <a:cs typeface="+mn-cs"/>
              </a:rPr>
              <a:t> which is stirring them up. In other words, men with sin and selfishness in their hearts are not in a position to use </a:t>
            </a:r>
            <a:r>
              <a:rPr lang="en-US" sz="1600" b="1" kern="1200" dirty="0" smtClean="0">
                <a:solidFill>
                  <a:schemeClr val="tx1"/>
                </a:solidFill>
                <a:latin typeface="+mn-lt"/>
                <a:ea typeface="+mn-ea"/>
                <a:cs typeface="+mn-cs"/>
              </a:rPr>
              <a:t>knowledge</a:t>
            </a:r>
            <a:r>
              <a:rPr lang="en-US" sz="1600" b="0" kern="1200" dirty="0" smtClean="0">
                <a:solidFill>
                  <a:schemeClr val="tx1"/>
                </a:solidFill>
                <a:latin typeface="+mn-lt"/>
                <a:ea typeface="+mn-ea"/>
                <a:cs typeface="+mn-cs"/>
              </a:rPr>
              <a:t> wisely, rightly.  R5526: 7</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6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600" kern="1200" dirty="0" smtClean="0">
                <a:solidFill>
                  <a:schemeClr val="tx1"/>
                </a:solidFill>
                <a:latin typeface="+mn-lt"/>
                <a:ea typeface="+mn-ea"/>
                <a:cs typeface="+mn-cs"/>
              </a:rPr>
              <a:t>While the Lord has been doing this work, we are not to think that He is pitting these nations against each other. He has permitted them to work out their selfish propensities, and the result is strife. </a:t>
            </a:r>
            <a:r>
              <a:rPr lang="en-US" sz="1600" u="sng" kern="1200" dirty="0" smtClean="0">
                <a:solidFill>
                  <a:schemeClr val="tx1"/>
                </a:solidFill>
                <a:latin typeface="+mn-lt"/>
                <a:ea typeface="+mn-ea"/>
                <a:cs typeface="+mn-cs"/>
              </a:rPr>
              <a:t>Knowledge is doing this</a:t>
            </a:r>
            <a:r>
              <a:rPr lang="en-US" sz="1600" kern="1200" dirty="0" smtClean="0">
                <a:solidFill>
                  <a:schemeClr val="tx1"/>
                </a:solidFill>
                <a:latin typeface="+mn-lt"/>
                <a:ea typeface="+mn-ea"/>
                <a:cs typeface="+mn-cs"/>
              </a:rPr>
              <a:t>-- bringing on the restless social condition.  R5526    Keep this in mind…we</a:t>
            </a:r>
            <a:r>
              <a:rPr lang="en-US" sz="1600" kern="1200" baseline="0" dirty="0" smtClean="0">
                <a:solidFill>
                  <a:schemeClr val="tx1"/>
                </a:solidFill>
                <a:latin typeface="+mn-lt"/>
                <a:ea typeface="+mn-ea"/>
                <a:cs typeface="+mn-cs"/>
              </a:rPr>
              <a:t> will be discussing it in more detail later.</a:t>
            </a:r>
            <a:endParaRPr lang="en-US" sz="1600" kern="1200" dirty="0" smtClean="0">
              <a:solidFill>
                <a:schemeClr val="tx1"/>
              </a:solidFill>
              <a:latin typeface="+mn-lt"/>
              <a:ea typeface="+mn-ea"/>
              <a:cs typeface="+mn-cs"/>
            </a:endParaRPr>
          </a:p>
          <a:p>
            <a:pPr marL="0" indent="0">
              <a:buFont typeface="+mj-lt"/>
              <a:buNone/>
            </a:pPr>
            <a:endParaRPr lang="en-US" sz="16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8</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smtClean="0"/>
              <a:t>Closely associated with this Great time of trouble, in the book of Joel, chapter two, we read about a peculiar army, referred to as the </a:t>
            </a:r>
            <a:r>
              <a:rPr lang="en-US" sz="1600" u="sng" baseline="0" dirty="0" smtClean="0"/>
              <a:t>Lord’s</a:t>
            </a:r>
            <a:r>
              <a:rPr lang="en-US" sz="1600" baseline="0" dirty="0" smtClean="0"/>
              <a:t> Great Army...in the possessive sense.  This army is symbolized by a particular insect.  Does anybody know what insect is depicted as the Lord’s Great Army? (</a:t>
            </a:r>
            <a:r>
              <a:rPr lang="en-US" sz="1600" b="1" baseline="0" dirty="0" smtClean="0"/>
              <a:t>Click</a:t>
            </a:r>
            <a:r>
              <a:rPr lang="en-US" sz="1600" baseline="0" dirty="0" smtClean="0"/>
              <a:t>)</a:t>
            </a:r>
          </a:p>
          <a:p>
            <a:pPr marL="0" indent="0">
              <a:buNone/>
            </a:pPr>
            <a:endParaRPr lang="en-US" sz="1600" baseline="0" dirty="0" smtClean="0"/>
          </a:p>
          <a:p>
            <a:pPr marL="0" indent="0">
              <a:buNone/>
            </a:pPr>
            <a:r>
              <a:rPr lang="en-US" sz="1600" baseline="0" dirty="0" smtClean="0"/>
              <a:t>What is it about the locust?  Why would the Lord use this insect to picture his great army?  Well, let us take a look at the second chapter of Joel and see what we find</a:t>
            </a:r>
            <a:r>
              <a:rPr lang="en-US" sz="1600" baseline="0" dirty="0" smtClean="0"/>
              <a:t>.</a:t>
            </a:r>
          </a:p>
        </p:txBody>
      </p:sp>
      <p:sp>
        <p:nvSpPr>
          <p:cNvPr id="4" name="Slide Number Placeholder 3"/>
          <p:cNvSpPr>
            <a:spLocks noGrp="1"/>
          </p:cNvSpPr>
          <p:nvPr>
            <p:ph type="sldNum" sz="quarter" idx="10"/>
          </p:nvPr>
        </p:nvSpPr>
        <p:spPr/>
        <p:txBody>
          <a:bodyPr/>
          <a:lstStyle/>
          <a:p>
            <a:fld id="{FFD99DCF-CD50-8943-9826-4087CE49BF0B}" type="slidenum">
              <a:rPr lang="en-US" smtClean="0"/>
              <a:t>9</a:t>
            </a:fld>
            <a:endParaRPr lang="en-US"/>
          </a:p>
        </p:txBody>
      </p:sp>
    </p:spTree>
    <p:extLst>
      <p:ext uri="{BB962C8B-B14F-4D97-AF65-F5344CB8AC3E}">
        <p14:creationId xmlns:p14="http://schemas.microsoft.com/office/powerpoint/2010/main" val="346599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6892B4-C36E-D24D-94E8-A81F5E5A4C27}" type="datetimeFigureOut">
              <a:rPr lang="en-US" smtClean="0"/>
              <a:t>3/22/16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892B4-C36E-D24D-94E8-A81F5E5A4C27}" type="datetimeFigureOut">
              <a:rPr lang="en-US" smtClean="0"/>
              <a:t>3/22/16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892B4-C36E-D24D-94E8-A81F5E5A4C27}" type="datetimeFigureOut">
              <a:rPr lang="en-US" smtClean="0"/>
              <a:t>3/22/16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892B4-C36E-D24D-94E8-A81F5E5A4C27}" type="datetimeFigureOut">
              <a:rPr lang="en-US" smtClean="0"/>
              <a:t>3/22/16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892B4-C36E-D24D-94E8-A81F5E5A4C27}" type="datetimeFigureOut">
              <a:rPr lang="en-US" smtClean="0"/>
              <a:t>3/22/16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892B4-C36E-D24D-94E8-A81F5E5A4C27}" type="datetimeFigureOut">
              <a:rPr lang="en-US" smtClean="0"/>
              <a:t>3/22/16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6892B4-C36E-D24D-94E8-A81F5E5A4C27}" type="datetimeFigureOut">
              <a:rPr lang="en-US" smtClean="0"/>
              <a:t>3/22/16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892B4-C36E-D24D-94E8-A81F5E5A4C27}" type="datetimeFigureOut">
              <a:rPr lang="en-US" smtClean="0"/>
              <a:t>3/22/16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892B4-C36E-D24D-94E8-A81F5E5A4C27}" type="datetimeFigureOut">
              <a:rPr lang="en-US" smtClean="0"/>
              <a:t>3/22/16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892B4-C36E-D24D-94E8-A81F5E5A4C27}" type="datetimeFigureOut">
              <a:rPr lang="en-US" smtClean="0"/>
              <a:t>3/22/16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892B4-C36E-D24D-94E8-A81F5E5A4C27}" type="datetimeFigureOut">
              <a:rPr lang="en-US" smtClean="0"/>
              <a:t>3/22/16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892B4-C36E-D24D-94E8-A81F5E5A4C27}" type="datetimeFigureOut">
              <a:rPr lang="en-US" smtClean="0"/>
              <a:t>3/22/16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ECF9-F34D-A640-923E-C5EF64CFCEF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5.jp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84200" y="884104"/>
            <a:ext cx="8001000" cy="582615"/>
          </a:xfrm>
        </p:spPr>
        <p:txBody>
          <a:bodyPr>
            <a:normAutofit fontScale="90000"/>
          </a:bodyPr>
          <a:lstStyle/>
          <a:p>
            <a:r>
              <a:rPr lang="en-US" dirty="0"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12" y="1840336"/>
            <a:ext cx="5710518" cy="4282889"/>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720854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628650" y="2426206"/>
            <a:ext cx="7759700" cy="2246769"/>
          </a:xfrm>
          <a:prstGeom prst="rect">
            <a:avLst/>
          </a:prstGeom>
        </p:spPr>
        <p:txBody>
          <a:bodyPr wrap="square">
            <a:spAutoFit/>
          </a:bodyPr>
          <a:lstStyle/>
          <a:p>
            <a:r>
              <a:rPr lang="en-US" sz="2800" b="1" dirty="0">
                <a:solidFill>
                  <a:schemeClr val="accent6">
                    <a:lumMod val="75000"/>
                  </a:schemeClr>
                </a:solidFill>
              </a:rPr>
              <a:t>Joel 2:1</a:t>
            </a:r>
            <a:r>
              <a:rPr lang="en-US" sz="2800" dirty="0">
                <a:solidFill>
                  <a:schemeClr val="accent6">
                    <a:lumMod val="60000"/>
                    <a:lumOff val="40000"/>
                  </a:schemeClr>
                </a:solidFill>
              </a:rPr>
              <a:t>: Blow ye the </a:t>
            </a:r>
            <a:r>
              <a:rPr lang="en-US" sz="2800" u="sng" dirty="0">
                <a:solidFill>
                  <a:srgbClr val="E46C0A"/>
                </a:solidFill>
              </a:rPr>
              <a:t>trumpet</a:t>
            </a:r>
            <a:r>
              <a:rPr lang="en-US" sz="2800" dirty="0">
                <a:solidFill>
                  <a:schemeClr val="accent6">
                    <a:lumMod val="60000"/>
                    <a:lumOff val="40000"/>
                  </a:schemeClr>
                </a:solidFill>
              </a:rPr>
              <a:t> in </a:t>
            </a:r>
            <a:r>
              <a:rPr lang="en-US" sz="2800" u="sng" dirty="0">
                <a:solidFill>
                  <a:srgbClr val="E46C0A"/>
                </a:solidFill>
              </a:rPr>
              <a:t>Zion</a:t>
            </a:r>
            <a:r>
              <a:rPr lang="en-US" sz="2800" dirty="0">
                <a:solidFill>
                  <a:schemeClr val="accent6">
                    <a:lumMod val="60000"/>
                    <a:lumOff val="40000"/>
                  </a:schemeClr>
                </a:solidFill>
              </a:rPr>
              <a:t>, and sound an alarm in my </a:t>
            </a:r>
            <a:r>
              <a:rPr lang="en-US" sz="2800" u="sng" dirty="0">
                <a:solidFill>
                  <a:srgbClr val="E46C0A"/>
                </a:solidFill>
              </a:rPr>
              <a:t>holy mountain</a:t>
            </a:r>
            <a:r>
              <a:rPr lang="en-US" sz="2800" dirty="0">
                <a:solidFill>
                  <a:schemeClr val="accent6">
                    <a:lumMod val="60000"/>
                    <a:lumOff val="40000"/>
                  </a:schemeClr>
                </a:solidFill>
              </a:rPr>
              <a:t>: let all the inhabitants of the land tremble: for the </a:t>
            </a:r>
            <a:r>
              <a:rPr lang="en-US" sz="2800" u="sng" dirty="0">
                <a:solidFill>
                  <a:srgbClr val="E46C0A"/>
                </a:solidFill>
              </a:rPr>
              <a:t>day of the LORD</a:t>
            </a:r>
            <a:r>
              <a:rPr lang="en-US" sz="2800" dirty="0">
                <a:solidFill>
                  <a:srgbClr val="E46C0A"/>
                </a:solidFill>
              </a:rPr>
              <a:t> </a:t>
            </a:r>
            <a:r>
              <a:rPr lang="en-US" sz="2800" dirty="0">
                <a:solidFill>
                  <a:schemeClr val="accent6">
                    <a:lumMod val="60000"/>
                    <a:lumOff val="40000"/>
                  </a:schemeClr>
                </a:solidFill>
              </a:rPr>
              <a:t>cometh, for it is nigh at hand</a:t>
            </a:r>
            <a:r>
              <a:rPr lang="en-US" sz="2800" dirty="0" smtClean="0">
                <a:solidFill>
                  <a:schemeClr val="accent6">
                    <a:lumMod val="60000"/>
                    <a:lumOff val="40000"/>
                  </a:schemeClr>
                </a:solidFill>
              </a:rPr>
              <a:t>;</a:t>
            </a:r>
          </a:p>
          <a:p>
            <a:endParaRPr lang="en-US" sz="2800" dirty="0">
              <a:solidFill>
                <a:schemeClr val="accent6">
                  <a:lumMod val="60000"/>
                  <a:lumOff val="40000"/>
                </a:schemeClr>
              </a:solidFill>
            </a:endParaRPr>
          </a:p>
        </p:txBody>
      </p:sp>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1157973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101600"/>
            <a:ext cx="8547100" cy="2311400"/>
          </a:xfrm>
        </p:spPr>
        <p:txBody>
          <a:bodyPr>
            <a:normAutofit/>
          </a:bodyPr>
          <a:lstStyle/>
          <a:p>
            <a:pPr algn="l"/>
            <a:r>
              <a:rPr lang="en-US" sz="2800" b="1" dirty="0">
                <a:solidFill>
                  <a:schemeClr val="accent6">
                    <a:lumMod val="75000"/>
                  </a:schemeClr>
                </a:solidFill>
              </a:rPr>
              <a:t>Joel 2:2</a:t>
            </a:r>
            <a:r>
              <a:rPr lang="en-US" sz="2800" dirty="0">
                <a:solidFill>
                  <a:schemeClr val="accent6">
                    <a:lumMod val="60000"/>
                    <a:lumOff val="40000"/>
                  </a:schemeClr>
                </a:solidFill>
              </a:rPr>
              <a:t>: A </a:t>
            </a:r>
            <a:r>
              <a:rPr lang="en-US" sz="2800" u="sng" dirty="0">
                <a:solidFill>
                  <a:srgbClr val="E46C0A"/>
                </a:solidFill>
              </a:rPr>
              <a:t>day of darkness</a:t>
            </a:r>
            <a:r>
              <a:rPr lang="en-US" sz="2800" dirty="0">
                <a:solidFill>
                  <a:srgbClr val="E46C0A"/>
                </a:solidFill>
              </a:rPr>
              <a:t> </a:t>
            </a:r>
            <a:r>
              <a:rPr lang="en-US" sz="2800" dirty="0">
                <a:solidFill>
                  <a:schemeClr val="accent6">
                    <a:lumMod val="60000"/>
                    <a:lumOff val="40000"/>
                  </a:schemeClr>
                </a:solidFill>
              </a:rPr>
              <a:t>and of gloominess, a </a:t>
            </a:r>
            <a:r>
              <a:rPr lang="en-US" sz="2800" u="sng" dirty="0">
                <a:solidFill>
                  <a:srgbClr val="E46C0A"/>
                </a:solidFill>
              </a:rPr>
              <a:t>day of clouds</a:t>
            </a:r>
            <a:r>
              <a:rPr lang="en-US" sz="2800" dirty="0">
                <a:solidFill>
                  <a:schemeClr val="accent6">
                    <a:lumMod val="60000"/>
                    <a:lumOff val="40000"/>
                  </a:schemeClr>
                </a:solidFill>
              </a:rPr>
              <a:t> and of thick darkness, as the morning spread upon the mountains: a </a:t>
            </a:r>
            <a:r>
              <a:rPr lang="en-US" sz="2800" u="sng" dirty="0">
                <a:solidFill>
                  <a:srgbClr val="E46C0A"/>
                </a:solidFill>
              </a:rPr>
              <a:t>great people</a:t>
            </a:r>
            <a:r>
              <a:rPr lang="en-US" sz="2800" dirty="0">
                <a:solidFill>
                  <a:schemeClr val="accent6">
                    <a:lumMod val="60000"/>
                    <a:lumOff val="40000"/>
                  </a:schemeClr>
                </a:solidFill>
              </a:rPr>
              <a:t> and a strong; </a:t>
            </a:r>
            <a:r>
              <a:rPr lang="en-US" sz="2800" u="sng" dirty="0">
                <a:solidFill>
                  <a:srgbClr val="E46C0A"/>
                </a:solidFill>
              </a:rPr>
              <a:t>there hath not been ever the like, neither shall be any more after it, even to the years of many generations.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61" y="2644137"/>
            <a:ext cx="7231639" cy="4074162"/>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350326906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793" y="2744865"/>
            <a:ext cx="5941241" cy="3819369"/>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
        <p:nvSpPr>
          <p:cNvPr id="6" name="Rectangle 5"/>
          <p:cNvSpPr/>
          <p:nvPr/>
        </p:nvSpPr>
        <p:spPr>
          <a:xfrm>
            <a:off x="615950" y="416349"/>
            <a:ext cx="7759700" cy="1384995"/>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:3</a:t>
            </a:r>
            <a:r>
              <a:rPr lang="en-US" sz="2800" dirty="0" smtClean="0">
                <a:solidFill>
                  <a:schemeClr val="accent6">
                    <a:lumMod val="60000"/>
                    <a:lumOff val="40000"/>
                  </a:schemeClr>
                </a:solidFill>
              </a:rPr>
              <a:t>: </a:t>
            </a:r>
            <a:r>
              <a:rPr lang="en-US" sz="2800" dirty="0">
                <a:solidFill>
                  <a:schemeClr val="accent6">
                    <a:lumMod val="60000"/>
                    <a:lumOff val="40000"/>
                  </a:schemeClr>
                </a:solidFill>
              </a:rPr>
              <a:t>A </a:t>
            </a:r>
            <a:r>
              <a:rPr lang="en-US" sz="2800" u="sng" dirty="0">
                <a:solidFill>
                  <a:srgbClr val="E46C0A"/>
                </a:solidFill>
              </a:rPr>
              <a:t>fire</a:t>
            </a:r>
            <a:r>
              <a:rPr lang="en-US" sz="2800" dirty="0">
                <a:solidFill>
                  <a:schemeClr val="accent6">
                    <a:lumMod val="60000"/>
                    <a:lumOff val="40000"/>
                  </a:schemeClr>
                </a:solidFill>
              </a:rPr>
              <a:t> </a:t>
            </a:r>
            <a:r>
              <a:rPr lang="en-US" sz="2800" dirty="0" err="1">
                <a:solidFill>
                  <a:schemeClr val="accent6">
                    <a:lumMod val="60000"/>
                    <a:lumOff val="40000"/>
                  </a:schemeClr>
                </a:solidFill>
              </a:rPr>
              <a:t>devoureth</a:t>
            </a:r>
            <a:r>
              <a:rPr lang="en-US" sz="2800" dirty="0">
                <a:solidFill>
                  <a:schemeClr val="accent6">
                    <a:lumMod val="60000"/>
                    <a:lumOff val="40000"/>
                  </a:schemeClr>
                </a:solidFill>
              </a:rPr>
              <a:t> before them; and behind them a </a:t>
            </a:r>
            <a:r>
              <a:rPr lang="en-US" sz="2800" u="sng" dirty="0">
                <a:solidFill>
                  <a:srgbClr val="E46C0A"/>
                </a:solidFill>
              </a:rPr>
              <a:t>flame</a:t>
            </a:r>
            <a:r>
              <a:rPr lang="en-US" sz="2800" dirty="0">
                <a:solidFill>
                  <a:schemeClr val="accent6">
                    <a:lumMod val="60000"/>
                    <a:lumOff val="40000"/>
                  </a:schemeClr>
                </a:solidFill>
              </a:rPr>
              <a:t> </a:t>
            </a:r>
            <a:r>
              <a:rPr lang="en-US" sz="2800" dirty="0" err="1">
                <a:solidFill>
                  <a:schemeClr val="accent6">
                    <a:lumMod val="60000"/>
                    <a:lumOff val="40000"/>
                  </a:schemeClr>
                </a:solidFill>
              </a:rPr>
              <a:t>burneth</a:t>
            </a:r>
            <a:r>
              <a:rPr lang="en-US" sz="2800" dirty="0">
                <a:solidFill>
                  <a:schemeClr val="accent6">
                    <a:lumMod val="60000"/>
                    <a:lumOff val="40000"/>
                  </a:schemeClr>
                </a:solidFill>
              </a:rPr>
              <a:t>: the land is as the garden of Eden before </a:t>
            </a:r>
            <a:r>
              <a:rPr lang="en-US" sz="2800" dirty="0" smtClean="0">
                <a:solidFill>
                  <a:schemeClr val="accent6">
                    <a:lumMod val="60000"/>
                    <a:lumOff val="40000"/>
                  </a:schemeClr>
                </a:solidFill>
              </a:rPr>
              <a:t>them…</a:t>
            </a:r>
            <a:endParaRPr lang="en-US" sz="2800" b="1" dirty="0">
              <a:solidFill>
                <a:schemeClr val="accent6">
                  <a:lumMod val="60000"/>
                  <a:lumOff val="40000"/>
                </a:schemeClr>
              </a:solidFill>
            </a:endParaRPr>
          </a:p>
        </p:txBody>
      </p:sp>
    </p:spTree>
    <p:extLst>
      <p:ext uri="{BB962C8B-B14F-4D97-AF65-F5344CB8AC3E}">
        <p14:creationId xmlns:p14="http://schemas.microsoft.com/office/powerpoint/2010/main" val="1546581750"/>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426904"/>
            <a:ext cx="8001000" cy="1174809"/>
          </a:xfrm>
        </p:spPr>
        <p:txBody>
          <a:bodyPr>
            <a:noAutofit/>
          </a:bodyPr>
          <a:lstStyle/>
          <a:p>
            <a:pPr algn="l"/>
            <a:r>
              <a:rPr lang="en-US" sz="2800" dirty="0" smtClean="0">
                <a:solidFill>
                  <a:schemeClr val="accent6">
                    <a:lumMod val="75000"/>
                  </a:schemeClr>
                </a:solidFill>
              </a:rPr>
              <a:t>Joel 2:3  </a:t>
            </a:r>
            <a:r>
              <a:rPr lang="en-US" sz="2800" dirty="0" smtClean="0">
                <a:solidFill>
                  <a:schemeClr val="accent6">
                    <a:lumMod val="60000"/>
                    <a:lumOff val="40000"/>
                  </a:schemeClr>
                </a:solidFill>
              </a:rPr>
              <a:t>...and </a:t>
            </a:r>
            <a:r>
              <a:rPr lang="en-US" sz="2800" dirty="0">
                <a:solidFill>
                  <a:schemeClr val="accent6">
                    <a:lumMod val="60000"/>
                    <a:lumOff val="40000"/>
                  </a:schemeClr>
                </a:solidFill>
              </a:rPr>
              <a:t>behind them a desolate wilderness; yea, and nothing shall escape them.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43100"/>
            <a:ext cx="6559165" cy="4722599"/>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351176231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884104"/>
            <a:ext cx="8001000" cy="582615"/>
          </a:xfrm>
        </p:spPr>
        <p:txBody>
          <a:bodyPr>
            <a:noAutofit/>
          </a:bodyPr>
          <a:lstStyle/>
          <a:p>
            <a:pPr algn="l"/>
            <a:r>
              <a:rPr lang="en-US" sz="2800" b="1" dirty="0">
                <a:solidFill>
                  <a:schemeClr val="accent6">
                    <a:lumMod val="75000"/>
                  </a:schemeClr>
                </a:solidFill>
              </a:rPr>
              <a:t>Joel 2:4</a:t>
            </a:r>
            <a:r>
              <a:rPr lang="en-US" sz="2800" dirty="0">
                <a:solidFill>
                  <a:schemeClr val="accent6">
                    <a:lumMod val="60000"/>
                    <a:lumOff val="40000"/>
                  </a:schemeClr>
                </a:solidFill>
              </a:rPr>
              <a:t>: The appearance of them is as the appearance of </a:t>
            </a:r>
            <a:r>
              <a:rPr lang="en-US" sz="2800" u="sng" dirty="0">
                <a:solidFill>
                  <a:srgbClr val="E46C0A"/>
                </a:solidFill>
              </a:rPr>
              <a:t>horses</a:t>
            </a:r>
            <a:r>
              <a:rPr lang="en-US" sz="2800" dirty="0">
                <a:solidFill>
                  <a:schemeClr val="accent6">
                    <a:lumMod val="60000"/>
                    <a:lumOff val="40000"/>
                  </a:schemeClr>
                </a:solidFill>
              </a:rPr>
              <a:t>; and as </a:t>
            </a:r>
            <a:r>
              <a:rPr lang="en-US" sz="2800" u="sng" dirty="0">
                <a:solidFill>
                  <a:srgbClr val="E46C0A"/>
                </a:solidFill>
              </a:rPr>
              <a:t>horsemen</a:t>
            </a:r>
            <a:r>
              <a:rPr lang="en-US" sz="2800" dirty="0">
                <a:solidFill>
                  <a:schemeClr val="accent6">
                    <a:lumMod val="60000"/>
                    <a:lumOff val="40000"/>
                  </a:schemeClr>
                </a:solidFill>
              </a:rPr>
              <a:t>, so shall they run.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60" y="2551537"/>
            <a:ext cx="4569422" cy="4039764"/>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715" y="2551537"/>
            <a:ext cx="3231811" cy="4039764"/>
          </a:xfrm>
          <a:prstGeom prst="rect">
            <a:avLst/>
          </a:prstGeom>
          <a:ln>
            <a:noFill/>
          </a:ln>
          <a:effectLst>
            <a:softEdge rad="112500"/>
          </a:effectLst>
        </p:spPr>
      </p:pic>
    </p:spTree>
    <p:extLst>
      <p:ext uri="{BB962C8B-B14F-4D97-AF65-F5344CB8AC3E}">
        <p14:creationId xmlns:p14="http://schemas.microsoft.com/office/powerpoint/2010/main" val="454251565"/>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2698" y="1919306"/>
            <a:ext cx="7759700" cy="3108544"/>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:5</a:t>
            </a:r>
            <a:r>
              <a:rPr lang="en-US" sz="2800" dirty="0" smtClean="0">
                <a:solidFill>
                  <a:schemeClr val="accent6">
                    <a:lumMod val="60000"/>
                    <a:lumOff val="40000"/>
                  </a:schemeClr>
                </a:solidFill>
              </a:rPr>
              <a:t>: </a:t>
            </a:r>
            <a:r>
              <a:rPr lang="en-US" sz="2800" dirty="0">
                <a:solidFill>
                  <a:schemeClr val="accent6">
                    <a:lumMod val="60000"/>
                    <a:lumOff val="40000"/>
                  </a:schemeClr>
                </a:solidFill>
              </a:rPr>
              <a:t>Like the noise of </a:t>
            </a:r>
            <a:r>
              <a:rPr lang="en-US" sz="2800" u="sng" dirty="0">
                <a:solidFill>
                  <a:srgbClr val="E46C0A"/>
                </a:solidFill>
              </a:rPr>
              <a:t>chariots</a:t>
            </a:r>
            <a:r>
              <a:rPr lang="en-US" sz="2800" dirty="0">
                <a:solidFill>
                  <a:schemeClr val="accent6">
                    <a:lumMod val="60000"/>
                    <a:lumOff val="40000"/>
                  </a:schemeClr>
                </a:solidFill>
              </a:rPr>
              <a:t> on the </a:t>
            </a:r>
            <a:r>
              <a:rPr lang="en-US" sz="2800" u="sng" dirty="0">
                <a:solidFill>
                  <a:srgbClr val="E46C0A"/>
                </a:solidFill>
              </a:rPr>
              <a:t>tops of mountains</a:t>
            </a:r>
            <a:r>
              <a:rPr lang="en-US" sz="2800" dirty="0">
                <a:solidFill>
                  <a:schemeClr val="accent6">
                    <a:lumMod val="60000"/>
                    <a:lumOff val="40000"/>
                  </a:schemeClr>
                </a:solidFill>
              </a:rPr>
              <a:t> shall they leap, like the noise of a </a:t>
            </a:r>
            <a:r>
              <a:rPr lang="en-US" sz="2800" u="sng" dirty="0">
                <a:solidFill>
                  <a:srgbClr val="E46C0A"/>
                </a:solidFill>
              </a:rPr>
              <a:t>flame of fire that </a:t>
            </a:r>
            <a:r>
              <a:rPr lang="en-US" sz="2800" u="sng" dirty="0" err="1">
                <a:solidFill>
                  <a:srgbClr val="E46C0A"/>
                </a:solidFill>
              </a:rPr>
              <a:t>devoureth</a:t>
            </a:r>
            <a:r>
              <a:rPr lang="en-US" sz="2800" dirty="0">
                <a:solidFill>
                  <a:schemeClr val="accent6">
                    <a:lumMod val="60000"/>
                    <a:lumOff val="40000"/>
                  </a:schemeClr>
                </a:solidFill>
              </a:rPr>
              <a:t> the </a:t>
            </a:r>
            <a:r>
              <a:rPr lang="en-US" sz="2800" u="sng" dirty="0">
                <a:solidFill>
                  <a:srgbClr val="E46C0A"/>
                </a:solidFill>
              </a:rPr>
              <a:t>stubble</a:t>
            </a:r>
            <a:r>
              <a:rPr lang="en-US" sz="2800" dirty="0">
                <a:solidFill>
                  <a:schemeClr val="accent6">
                    <a:lumMod val="60000"/>
                    <a:lumOff val="40000"/>
                  </a:schemeClr>
                </a:solidFill>
              </a:rPr>
              <a:t>, as a strong people set in battle array. </a:t>
            </a:r>
          </a:p>
          <a:p>
            <a:endParaRPr lang="en-US" sz="2800" b="1" dirty="0">
              <a:solidFill>
                <a:schemeClr val="accent6">
                  <a:lumMod val="60000"/>
                  <a:lumOff val="40000"/>
                </a:schemeClr>
              </a:solidFill>
            </a:endParaRPr>
          </a:p>
          <a:p>
            <a:r>
              <a:rPr lang="en-US" sz="2800" b="1" dirty="0" smtClean="0">
                <a:solidFill>
                  <a:schemeClr val="accent6">
                    <a:lumMod val="75000"/>
                  </a:schemeClr>
                </a:solidFill>
              </a:rPr>
              <a:t>Joel </a:t>
            </a:r>
            <a:r>
              <a:rPr lang="en-US" sz="2800" b="1" dirty="0">
                <a:solidFill>
                  <a:schemeClr val="accent6">
                    <a:lumMod val="75000"/>
                  </a:schemeClr>
                </a:solidFill>
              </a:rPr>
              <a:t>2</a:t>
            </a:r>
            <a:r>
              <a:rPr lang="en-US" sz="2800" b="1" dirty="0" smtClean="0">
                <a:solidFill>
                  <a:schemeClr val="accent6">
                    <a:lumMod val="75000"/>
                  </a:schemeClr>
                </a:solidFill>
              </a:rPr>
              <a:t>:6</a:t>
            </a:r>
            <a:r>
              <a:rPr lang="en-US" sz="2800" dirty="0" smtClean="0">
                <a:solidFill>
                  <a:schemeClr val="accent6">
                    <a:lumMod val="60000"/>
                    <a:lumOff val="40000"/>
                  </a:schemeClr>
                </a:solidFill>
              </a:rPr>
              <a:t>: </a:t>
            </a:r>
            <a:r>
              <a:rPr lang="en-US" sz="2800" dirty="0">
                <a:solidFill>
                  <a:schemeClr val="accent6">
                    <a:lumMod val="60000"/>
                    <a:lumOff val="40000"/>
                  </a:schemeClr>
                </a:solidFill>
              </a:rPr>
              <a:t>Before their face the people shall be much pained: all faces shall gather blackness. </a:t>
            </a:r>
          </a:p>
        </p:txBody>
      </p:sp>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241877587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150" y="1715006"/>
            <a:ext cx="7759700" cy="3539431"/>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:7</a:t>
            </a:r>
            <a:r>
              <a:rPr lang="en-US" sz="2800" dirty="0" smtClean="0">
                <a:solidFill>
                  <a:schemeClr val="accent6">
                    <a:lumMod val="60000"/>
                    <a:lumOff val="40000"/>
                  </a:schemeClr>
                </a:solidFill>
              </a:rPr>
              <a:t>: </a:t>
            </a:r>
            <a:r>
              <a:rPr lang="en-US" sz="2800" dirty="0">
                <a:solidFill>
                  <a:schemeClr val="accent6">
                    <a:lumMod val="60000"/>
                    <a:lumOff val="40000"/>
                  </a:schemeClr>
                </a:solidFill>
              </a:rPr>
              <a:t>They shall </a:t>
            </a:r>
            <a:r>
              <a:rPr lang="en-US" sz="2800" u="sng" dirty="0">
                <a:solidFill>
                  <a:srgbClr val="E46C0A"/>
                </a:solidFill>
              </a:rPr>
              <a:t>run</a:t>
            </a:r>
            <a:r>
              <a:rPr lang="en-US" sz="2800" dirty="0">
                <a:solidFill>
                  <a:schemeClr val="accent6">
                    <a:lumMod val="60000"/>
                    <a:lumOff val="40000"/>
                  </a:schemeClr>
                </a:solidFill>
              </a:rPr>
              <a:t> like mighty men; they shall climb the </a:t>
            </a:r>
            <a:r>
              <a:rPr lang="en-US" sz="2800" u="sng" dirty="0">
                <a:solidFill>
                  <a:srgbClr val="E46C0A"/>
                </a:solidFill>
              </a:rPr>
              <a:t>wall</a:t>
            </a:r>
            <a:r>
              <a:rPr lang="en-US" sz="2800" dirty="0">
                <a:solidFill>
                  <a:schemeClr val="accent6">
                    <a:lumMod val="60000"/>
                    <a:lumOff val="40000"/>
                  </a:schemeClr>
                </a:solidFill>
              </a:rPr>
              <a:t> like men of war; and they shall march every one on his ways, and </a:t>
            </a:r>
            <a:r>
              <a:rPr lang="en-US" sz="2800" u="sng" dirty="0">
                <a:solidFill>
                  <a:srgbClr val="E46C0A"/>
                </a:solidFill>
              </a:rPr>
              <a:t>they shall not break their ranks: </a:t>
            </a:r>
          </a:p>
          <a:p>
            <a:endParaRPr lang="en-US" sz="2800" b="1" dirty="0">
              <a:solidFill>
                <a:schemeClr val="accent6">
                  <a:lumMod val="60000"/>
                  <a:lumOff val="40000"/>
                </a:schemeClr>
              </a:solidFill>
            </a:endParaRPr>
          </a:p>
          <a:p>
            <a:r>
              <a:rPr lang="en-US" sz="2800" b="1" dirty="0" smtClean="0">
                <a:solidFill>
                  <a:schemeClr val="accent6">
                    <a:lumMod val="75000"/>
                  </a:schemeClr>
                </a:solidFill>
              </a:rPr>
              <a:t>Joel </a:t>
            </a:r>
            <a:r>
              <a:rPr lang="en-US" sz="2800" b="1" dirty="0">
                <a:solidFill>
                  <a:schemeClr val="accent6">
                    <a:lumMod val="75000"/>
                  </a:schemeClr>
                </a:solidFill>
              </a:rPr>
              <a:t>2</a:t>
            </a:r>
            <a:r>
              <a:rPr lang="en-US" sz="2800" b="1" dirty="0" smtClean="0">
                <a:solidFill>
                  <a:schemeClr val="accent6">
                    <a:lumMod val="75000"/>
                  </a:schemeClr>
                </a:solidFill>
              </a:rPr>
              <a:t>:8</a:t>
            </a:r>
            <a:r>
              <a:rPr lang="en-US" sz="2800" dirty="0" smtClean="0">
                <a:solidFill>
                  <a:schemeClr val="accent6">
                    <a:lumMod val="60000"/>
                    <a:lumOff val="40000"/>
                  </a:schemeClr>
                </a:solidFill>
              </a:rPr>
              <a:t>: </a:t>
            </a:r>
            <a:r>
              <a:rPr lang="en-US" sz="2800" dirty="0">
                <a:solidFill>
                  <a:schemeClr val="accent6">
                    <a:lumMod val="60000"/>
                    <a:lumOff val="40000"/>
                  </a:schemeClr>
                </a:solidFill>
              </a:rPr>
              <a:t>Neither shall one </a:t>
            </a:r>
            <a:r>
              <a:rPr lang="en-US" sz="2800" u="sng" dirty="0">
                <a:solidFill>
                  <a:srgbClr val="E46C0A"/>
                </a:solidFill>
              </a:rPr>
              <a:t>thrust</a:t>
            </a:r>
            <a:r>
              <a:rPr lang="en-US" sz="2800" dirty="0">
                <a:solidFill>
                  <a:schemeClr val="accent6">
                    <a:lumMod val="60000"/>
                    <a:lumOff val="40000"/>
                  </a:schemeClr>
                </a:solidFill>
              </a:rPr>
              <a:t> another; they shall walk every one in his path: and when they fall upon the sword, they shall not be wounded. </a:t>
            </a:r>
          </a:p>
        </p:txBody>
      </p:sp>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399328224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0" y="343406"/>
            <a:ext cx="7759700" cy="1815882"/>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:9</a:t>
            </a:r>
            <a:r>
              <a:rPr lang="en-US" sz="2800" dirty="0" smtClean="0">
                <a:solidFill>
                  <a:schemeClr val="accent6">
                    <a:lumMod val="60000"/>
                    <a:lumOff val="40000"/>
                  </a:schemeClr>
                </a:solidFill>
              </a:rPr>
              <a:t>: </a:t>
            </a:r>
            <a:r>
              <a:rPr lang="en-US" sz="2800" dirty="0">
                <a:solidFill>
                  <a:schemeClr val="accent6">
                    <a:lumMod val="60000"/>
                    <a:lumOff val="40000"/>
                  </a:schemeClr>
                </a:solidFill>
              </a:rPr>
              <a:t>They shall run to and fro in the </a:t>
            </a:r>
            <a:r>
              <a:rPr lang="en-US" sz="2800" u="sng" dirty="0">
                <a:solidFill>
                  <a:srgbClr val="E46C0A"/>
                </a:solidFill>
              </a:rPr>
              <a:t>city</a:t>
            </a:r>
            <a:r>
              <a:rPr lang="en-US" sz="2800" dirty="0">
                <a:solidFill>
                  <a:schemeClr val="accent6">
                    <a:lumMod val="60000"/>
                    <a:lumOff val="40000"/>
                  </a:schemeClr>
                </a:solidFill>
              </a:rPr>
              <a:t>; they shall </a:t>
            </a:r>
            <a:r>
              <a:rPr lang="en-US" sz="2800" u="sng" dirty="0">
                <a:solidFill>
                  <a:srgbClr val="E46C0A"/>
                </a:solidFill>
              </a:rPr>
              <a:t>run upon the wall</a:t>
            </a:r>
            <a:r>
              <a:rPr lang="en-US" sz="2800" dirty="0">
                <a:solidFill>
                  <a:schemeClr val="accent6">
                    <a:lumMod val="60000"/>
                    <a:lumOff val="40000"/>
                  </a:schemeClr>
                </a:solidFill>
              </a:rPr>
              <a:t>, they shall </a:t>
            </a:r>
            <a:r>
              <a:rPr lang="en-US" sz="2800" u="sng" dirty="0">
                <a:solidFill>
                  <a:srgbClr val="E46C0A"/>
                </a:solidFill>
              </a:rPr>
              <a:t>climb up upon the houses</a:t>
            </a:r>
            <a:r>
              <a:rPr lang="en-US" sz="2800" dirty="0">
                <a:solidFill>
                  <a:schemeClr val="accent6">
                    <a:lumMod val="60000"/>
                    <a:lumOff val="40000"/>
                  </a:schemeClr>
                </a:solidFill>
              </a:rPr>
              <a:t>; they shall </a:t>
            </a:r>
            <a:r>
              <a:rPr lang="en-US" sz="2800" u="sng" dirty="0">
                <a:solidFill>
                  <a:srgbClr val="E46C0A"/>
                </a:solidFill>
              </a:rPr>
              <a:t>enter in at the windows</a:t>
            </a:r>
            <a:r>
              <a:rPr lang="en-US" sz="2800" dirty="0">
                <a:solidFill>
                  <a:srgbClr val="E46C0A"/>
                </a:solidFill>
              </a:rPr>
              <a:t> </a:t>
            </a:r>
            <a:r>
              <a:rPr lang="en-US" sz="2800" dirty="0">
                <a:solidFill>
                  <a:schemeClr val="accent6">
                    <a:lumMod val="60000"/>
                    <a:lumOff val="40000"/>
                  </a:schemeClr>
                </a:solidFill>
              </a:rPr>
              <a:t>like a thief.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917" y="2550153"/>
            <a:ext cx="5703592" cy="380239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52409351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17500"/>
            <a:ext cx="8001000" cy="1677913"/>
          </a:xfrm>
        </p:spPr>
        <p:txBody>
          <a:bodyPr>
            <a:normAutofit fontScale="90000"/>
          </a:bodyPr>
          <a:lstStyle/>
          <a:p>
            <a:pPr algn="l"/>
            <a:r>
              <a:rPr lang="en-US" sz="3100" b="1" dirty="0">
                <a:solidFill>
                  <a:schemeClr val="accent6">
                    <a:lumMod val="75000"/>
                  </a:schemeClr>
                </a:solidFill>
              </a:rPr>
              <a:t>Joel 2:10</a:t>
            </a:r>
            <a:r>
              <a:rPr lang="en-US" sz="3100" dirty="0">
                <a:solidFill>
                  <a:schemeClr val="accent6">
                    <a:lumMod val="60000"/>
                    <a:lumOff val="40000"/>
                  </a:schemeClr>
                </a:solidFill>
              </a:rPr>
              <a:t>: The </a:t>
            </a:r>
            <a:r>
              <a:rPr lang="en-US" sz="3100" u="sng" dirty="0">
                <a:solidFill>
                  <a:srgbClr val="E46C0A"/>
                </a:solidFill>
              </a:rPr>
              <a:t>earth</a:t>
            </a:r>
            <a:r>
              <a:rPr lang="en-US" sz="3100" dirty="0">
                <a:solidFill>
                  <a:schemeClr val="accent6">
                    <a:lumMod val="60000"/>
                    <a:lumOff val="40000"/>
                  </a:schemeClr>
                </a:solidFill>
              </a:rPr>
              <a:t> shall quake before them; the </a:t>
            </a:r>
            <a:r>
              <a:rPr lang="en-US" sz="3100" u="sng" dirty="0">
                <a:solidFill>
                  <a:srgbClr val="E46C0A"/>
                </a:solidFill>
              </a:rPr>
              <a:t>heavens</a:t>
            </a:r>
            <a:r>
              <a:rPr lang="en-US" sz="3100" dirty="0">
                <a:solidFill>
                  <a:schemeClr val="accent6">
                    <a:lumMod val="60000"/>
                    <a:lumOff val="40000"/>
                  </a:schemeClr>
                </a:solidFill>
              </a:rPr>
              <a:t> shall tremble: the </a:t>
            </a:r>
            <a:r>
              <a:rPr lang="en-US" sz="3100" u="sng" dirty="0">
                <a:solidFill>
                  <a:srgbClr val="E46C0A"/>
                </a:solidFill>
              </a:rPr>
              <a:t>sun</a:t>
            </a:r>
            <a:r>
              <a:rPr lang="en-US" sz="3100" dirty="0">
                <a:solidFill>
                  <a:schemeClr val="accent6">
                    <a:lumMod val="60000"/>
                    <a:lumOff val="40000"/>
                  </a:schemeClr>
                </a:solidFill>
              </a:rPr>
              <a:t> and the </a:t>
            </a:r>
            <a:r>
              <a:rPr lang="en-US" sz="3100" u="sng" dirty="0">
                <a:solidFill>
                  <a:srgbClr val="E46C0A"/>
                </a:solidFill>
              </a:rPr>
              <a:t>moon shall be dark</a:t>
            </a:r>
            <a:r>
              <a:rPr lang="en-US" sz="3100" dirty="0">
                <a:solidFill>
                  <a:schemeClr val="accent6">
                    <a:lumMod val="60000"/>
                    <a:lumOff val="40000"/>
                  </a:schemeClr>
                </a:solidFill>
              </a:rPr>
              <a:t>, and the </a:t>
            </a:r>
            <a:r>
              <a:rPr lang="en-US" sz="3100" u="sng" dirty="0">
                <a:solidFill>
                  <a:srgbClr val="E46C0A"/>
                </a:solidFill>
              </a:rPr>
              <a:t>stars shall withdraw their shining</a:t>
            </a:r>
            <a:r>
              <a:rPr lang="en-US" sz="3100" dirty="0">
                <a:solidFill>
                  <a:schemeClr val="accent6">
                    <a:lumMod val="60000"/>
                    <a:lumOff val="40000"/>
                  </a:schemeClr>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02" y="2287103"/>
            <a:ext cx="6432624" cy="4277694"/>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212974562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150" y="1715006"/>
            <a:ext cx="7759700" cy="3539431"/>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:11</a:t>
            </a:r>
            <a:r>
              <a:rPr lang="en-US" sz="2800" dirty="0" smtClean="0">
                <a:solidFill>
                  <a:schemeClr val="accent6">
                    <a:lumMod val="60000"/>
                    <a:lumOff val="40000"/>
                  </a:schemeClr>
                </a:solidFill>
              </a:rPr>
              <a:t>: </a:t>
            </a:r>
            <a:r>
              <a:rPr lang="en-US" sz="2800" dirty="0">
                <a:solidFill>
                  <a:schemeClr val="accent6">
                    <a:lumMod val="60000"/>
                    <a:lumOff val="40000"/>
                  </a:schemeClr>
                </a:solidFill>
              </a:rPr>
              <a:t>And the LORD shall utter his voice before </a:t>
            </a:r>
            <a:r>
              <a:rPr lang="en-US" sz="2800" u="sng" dirty="0">
                <a:solidFill>
                  <a:srgbClr val="E46C0A"/>
                </a:solidFill>
              </a:rPr>
              <a:t>his army</a:t>
            </a:r>
            <a:r>
              <a:rPr lang="en-US" sz="2800" dirty="0">
                <a:solidFill>
                  <a:schemeClr val="accent6">
                    <a:lumMod val="60000"/>
                    <a:lumOff val="40000"/>
                  </a:schemeClr>
                </a:solidFill>
              </a:rPr>
              <a:t>: for his camp is very great: for he is strong that </a:t>
            </a:r>
            <a:r>
              <a:rPr lang="en-US" sz="2800" dirty="0" err="1">
                <a:solidFill>
                  <a:schemeClr val="accent6">
                    <a:lumMod val="60000"/>
                    <a:lumOff val="40000"/>
                  </a:schemeClr>
                </a:solidFill>
              </a:rPr>
              <a:t>executeth</a:t>
            </a:r>
            <a:r>
              <a:rPr lang="en-US" sz="2800" dirty="0">
                <a:solidFill>
                  <a:schemeClr val="accent6">
                    <a:lumMod val="60000"/>
                    <a:lumOff val="40000"/>
                  </a:schemeClr>
                </a:solidFill>
              </a:rPr>
              <a:t> his word: for </a:t>
            </a:r>
            <a:r>
              <a:rPr lang="en-US" sz="2800" u="sng" dirty="0">
                <a:solidFill>
                  <a:srgbClr val="E46C0A"/>
                </a:solidFill>
              </a:rPr>
              <a:t>the day of the LORD</a:t>
            </a:r>
            <a:r>
              <a:rPr lang="en-US" sz="2800" dirty="0">
                <a:solidFill>
                  <a:srgbClr val="E46C0A"/>
                </a:solidFill>
              </a:rPr>
              <a:t> </a:t>
            </a:r>
            <a:r>
              <a:rPr lang="en-US" sz="2800" dirty="0">
                <a:solidFill>
                  <a:schemeClr val="accent6">
                    <a:lumMod val="60000"/>
                    <a:lumOff val="40000"/>
                  </a:schemeClr>
                </a:solidFill>
              </a:rPr>
              <a:t>is great and very terrible; and who can abide it</a:t>
            </a:r>
            <a:r>
              <a:rPr lang="en-US" sz="2800" dirty="0" smtClean="0">
                <a:solidFill>
                  <a:schemeClr val="accent6">
                    <a:lumMod val="60000"/>
                    <a:lumOff val="40000"/>
                  </a:schemeClr>
                </a:solidFill>
              </a:rPr>
              <a:t>?</a:t>
            </a:r>
          </a:p>
          <a:p>
            <a:endParaRPr lang="en-US" sz="2800" dirty="0">
              <a:solidFill>
                <a:schemeClr val="accent6">
                  <a:lumMod val="60000"/>
                  <a:lumOff val="40000"/>
                </a:schemeClr>
              </a:solidFill>
            </a:endParaRPr>
          </a:p>
          <a:p>
            <a:r>
              <a:rPr lang="en-US" sz="2800" b="1" dirty="0" smtClean="0">
                <a:solidFill>
                  <a:schemeClr val="accent6">
                    <a:lumMod val="75000"/>
                  </a:schemeClr>
                </a:solidFill>
              </a:rPr>
              <a:t>Joel </a:t>
            </a:r>
            <a:r>
              <a:rPr lang="en-US" sz="2800" b="1" dirty="0">
                <a:solidFill>
                  <a:schemeClr val="accent6">
                    <a:lumMod val="75000"/>
                  </a:schemeClr>
                </a:solidFill>
              </a:rPr>
              <a:t>2</a:t>
            </a:r>
            <a:r>
              <a:rPr lang="en-US" sz="2800" b="1" dirty="0" smtClean="0">
                <a:solidFill>
                  <a:schemeClr val="accent6">
                    <a:lumMod val="75000"/>
                  </a:schemeClr>
                </a:solidFill>
              </a:rPr>
              <a:t>:12</a:t>
            </a:r>
            <a:r>
              <a:rPr lang="en-US" sz="2800" dirty="0" smtClean="0">
                <a:solidFill>
                  <a:schemeClr val="accent6">
                    <a:lumMod val="60000"/>
                    <a:lumOff val="40000"/>
                  </a:schemeClr>
                </a:solidFill>
              </a:rPr>
              <a:t>: </a:t>
            </a:r>
            <a:r>
              <a:rPr lang="en-US" sz="2800" dirty="0">
                <a:solidFill>
                  <a:schemeClr val="accent6">
                    <a:lumMod val="60000"/>
                    <a:lumOff val="40000"/>
                  </a:schemeClr>
                </a:solidFill>
              </a:rPr>
              <a:t>Therefore also now, </a:t>
            </a:r>
            <a:r>
              <a:rPr lang="en-US" sz="2800" dirty="0" err="1">
                <a:solidFill>
                  <a:schemeClr val="accent6">
                    <a:lumMod val="60000"/>
                    <a:lumOff val="40000"/>
                  </a:schemeClr>
                </a:solidFill>
              </a:rPr>
              <a:t>saith</a:t>
            </a:r>
            <a:r>
              <a:rPr lang="en-US" sz="2800" dirty="0">
                <a:solidFill>
                  <a:schemeClr val="accent6">
                    <a:lumMod val="60000"/>
                    <a:lumOff val="40000"/>
                  </a:schemeClr>
                </a:solidFill>
              </a:rPr>
              <a:t> the LORD, turn ye even to me with all your heart, and with fasting, and with weeping, and with mourning:</a:t>
            </a:r>
          </a:p>
        </p:txBody>
      </p:sp>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167862880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412" y="2096444"/>
            <a:ext cx="7906988" cy="582615"/>
          </a:xfrm>
        </p:spPr>
        <p:txBody>
          <a:bodyPr>
            <a:normAutofit/>
          </a:bodyPr>
          <a:lstStyle/>
          <a:p>
            <a:pPr marL="457200" indent="-457200" algn="l">
              <a:buFont typeface="Arial"/>
              <a:buChar char="•"/>
            </a:pPr>
            <a:r>
              <a:rPr lang="en-US" sz="2800" dirty="0" smtClean="0">
                <a:solidFill>
                  <a:schemeClr val="accent6">
                    <a:lumMod val="60000"/>
                    <a:lumOff val="40000"/>
                  </a:schemeClr>
                </a:solidFill>
                <a:latin typeface="+mn-lt"/>
                <a:ea typeface="+mn-ea"/>
                <a:cs typeface="+mn-cs"/>
              </a:rPr>
              <a:t>Out with the old (order)– In with the new (order)</a:t>
            </a:r>
            <a:endParaRPr lang="en-US" sz="2800" dirty="0">
              <a:solidFill>
                <a:schemeClr val="accent6">
                  <a:lumMod val="60000"/>
                  <a:lumOff val="40000"/>
                </a:schemeClr>
              </a:solidFill>
              <a:latin typeface="+mn-lt"/>
              <a:ea typeface="+mn-ea"/>
              <a:cs typeface="+mn-cs"/>
            </a:endParaRPr>
          </a:p>
        </p:txBody>
      </p:sp>
      <p:sp>
        <p:nvSpPr>
          <p:cNvPr id="3" name="TextBox 2"/>
          <p:cNvSpPr txBox="1"/>
          <p:nvPr/>
        </p:nvSpPr>
        <p:spPr>
          <a:xfrm>
            <a:off x="627412" y="477715"/>
            <a:ext cx="7906988" cy="954107"/>
          </a:xfrm>
          <a:prstGeom prst="rect">
            <a:avLst/>
          </a:prstGeom>
          <a:noFill/>
        </p:spPr>
        <p:txBody>
          <a:bodyPr wrap="square" rtlCol="0">
            <a:spAutoFit/>
          </a:bodyPr>
          <a:lstStyle/>
          <a:p>
            <a:pPr marL="457200" indent="-457200">
              <a:buFont typeface="Arial"/>
              <a:buChar char="•"/>
            </a:pPr>
            <a:r>
              <a:rPr lang="en-US" sz="2800" dirty="0">
                <a:solidFill>
                  <a:schemeClr val="accent6">
                    <a:lumMod val="60000"/>
                    <a:lumOff val="40000"/>
                  </a:schemeClr>
                </a:solidFill>
              </a:rPr>
              <a:t>T</a:t>
            </a:r>
            <a:r>
              <a:rPr lang="en-US" sz="2800" dirty="0" smtClean="0">
                <a:solidFill>
                  <a:schemeClr val="accent6">
                    <a:lumMod val="60000"/>
                    <a:lumOff val="40000"/>
                  </a:schemeClr>
                </a:solidFill>
              </a:rPr>
              <a:t>he </a:t>
            </a:r>
            <a:r>
              <a:rPr lang="en-US" sz="2800" dirty="0">
                <a:solidFill>
                  <a:schemeClr val="accent6">
                    <a:lumMod val="60000"/>
                    <a:lumOff val="40000"/>
                  </a:schemeClr>
                </a:solidFill>
              </a:rPr>
              <a:t>great controversy between Truth and Error, </a:t>
            </a:r>
            <a:endParaRPr lang="en-US" sz="2800" dirty="0" smtClean="0">
              <a:solidFill>
                <a:schemeClr val="accent6">
                  <a:lumMod val="60000"/>
                  <a:lumOff val="40000"/>
                </a:schemeClr>
              </a:solidFill>
            </a:endParaRPr>
          </a:p>
          <a:p>
            <a:r>
              <a:rPr lang="en-US" sz="2800" dirty="0" smtClean="0">
                <a:solidFill>
                  <a:schemeClr val="accent6">
                    <a:lumMod val="60000"/>
                    <a:lumOff val="40000"/>
                  </a:schemeClr>
                </a:solidFill>
              </a:rPr>
              <a:t>	right </a:t>
            </a:r>
            <a:r>
              <a:rPr lang="en-US" sz="2800" dirty="0">
                <a:solidFill>
                  <a:schemeClr val="accent6">
                    <a:lumMod val="60000"/>
                    <a:lumOff val="40000"/>
                  </a:schemeClr>
                </a:solidFill>
              </a:rPr>
              <a:t>and wrong, God and Mammon</a:t>
            </a:r>
            <a:r>
              <a:rPr lang="en-US" sz="2800" dirty="0" smtClean="0">
                <a:solidFill>
                  <a:schemeClr val="accent6">
                    <a:lumMod val="60000"/>
                    <a:lumOff val="40000"/>
                  </a:schemeClr>
                </a:solidFill>
              </a:rPr>
              <a:t>, </a:t>
            </a:r>
            <a:endParaRPr lang="en-US" sz="2800" dirty="0">
              <a:solidFill>
                <a:schemeClr val="accent6">
                  <a:lumMod val="60000"/>
                  <a:lumOff val="40000"/>
                </a:schemeClr>
              </a:solidFill>
            </a:endParaRPr>
          </a:p>
        </p:txBody>
      </p:sp>
      <p:sp>
        <p:nvSpPr>
          <p:cNvPr id="6" name="Title 1"/>
          <p:cNvSpPr txBox="1">
            <a:spLocks/>
          </p:cNvSpPr>
          <p:nvPr/>
        </p:nvSpPr>
        <p:spPr>
          <a:xfrm>
            <a:off x="627412" y="3343681"/>
            <a:ext cx="7906988" cy="122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a:buChar char="•"/>
            </a:pPr>
            <a:r>
              <a:rPr lang="en-US" sz="2800" dirty="0" smtClean="0">
                <a:solidFill>
                  <a:schemeClr val="accent6">
                    <a:lumMod val="60000"/>
                    <a:lumOff val="40000"/>
                  </a:schemeClr>
                </a:solidFill>
                <a:latin typeface="+mn-lt"/>
                <a:ea typeface="+mn-ea"/>
                <a:cs typeface="+mn-cs"/>
              </a:rPr>
              <a:t>The inauguration of Christ’s Kingdom,		 The overthrow of Satan’s rule</a:t>
            </a:r>
          </a:p>
        </p:txBody>
      </p:sp>
      <p:sp>
        <p:nvSpPr>
          <p:cNvPr id="8" name="Title 1"/>
          <p:cNvSpPr txBox="1">
            <a:spLocks/>
          </p:cNvSpPr>
          <p:nvPr/>
        </p:nvSpPr>
        <p:spPr>
          <a:xfrm>
            <a:off x="627412" y="5232400"/>
            <a:ext cx="7906988" cy="8049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a:buChar char="•"/>
            </a:pPr>
            <a:r>
              <a:rPr lang="en-US" sz="2800" dirty="0" smtClean="0">
                <a:solidFill>
                  <a:schemeClr val="accent6">
                    <a:lumMod val="60000"/>
                    <a:lumOff val="40000"/>
                  </a:schemeClr>
                </a:solidFill>
                <a:latin typeface="+mn-lt"/>
                <a:ea typeface="+mn-ea"/>
                <a:cs typeface="+mn-cs"/>
              </a:rPr>
              <a:t>A great tribulation such as never was before</a:t>
            </a:r>
          </a:p>
        </p:txBody>
      </p:sp>
    </p:spTree>
    <p:extLst>
      <p:ext uri="{BB962C8B-B14F-4D97-AF65-F5344CB8AC3E}">
        <p14:creationId xmlns:p14="http://schemas.microsoft.com/office/powerpoint/2010/main" val="3694825975"/>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0" y="191006"/>
            <a:ext cx="8648700" cy="6494086"/>
          </a:xfrm>
          <a:prstGeom prst="rect">
            <a:avLst/>
          </a:prstGeom>
        </p:spPr>
        <p:txBody>
          <a:bodyPr wrap="square">
            <a:spAutoFit/>
          </a:bodyPr>
          <a:lstStyle/>
          <a:p>
            <a:r>
              <a:rPr lang="en-US" sz="2800" dirty="0" smtClean="0">
                <a:solidFill>
                  <a:schemeClr val="accent6">
                    <a:lumMod val="75000"/>
                  </a:schemeClr>
                </a:solidFill>
              </a:rPr>
              <a:t>Revelation 16</a:t>
            </a:r>
            <a:r>
              <a:rPr lang="en-US" sz="2800" dirty="0">
                <a:solidFill>
                  <a:schemeClr val="accent6">
                    <a:lumMod val="75000"/>
                  </a:schemeClr>
                </a:solidFill>
              </a:rPr>
              <a:t>:13: </a:t>
            </a:r>
            <a:r>
              <a:rPr lang="en-US" sz="2800" dirty="0">
                <a:solidFill>
                  <a:schemeClr val="accent6">
                    <a:lumMod val="60000"/>
                    <a:lumOff val="40000"/>
                  </a:schemeClr>
                </a:solidFill>
              </a:rPr>
              <a:t>And I saw three unclean spirits </a:t>
            </a:r>
            <a:r>
              <a:rPr lang="en-US" sz="2800" u="sng" dirty="0">
                <a:solidFill>
                  <a:schemeClr val="accent5">
                    <a:lumMod val="60000"/>
                    <a:lumOff val="40000"/>
                  </a:schemeClr>
                </a:solidFill>
              </a:rPr>
              <a:t>like frogs </a:t>
            </a:r>
            <a:r>
              <a:rPr lang="en-US" sz="2800" dirty="0">
                <a:solidFill>
                  <a:schemeClr val="accent6">
                    <a:lumMod val="60000"/>
                    <a:lumOff val="40000"/>
                  </a:schemeClr>
                </a:solidFill>
              </a:rPr>
              <a:t>come out of the mouth of the dragon, and out of the mouth of the beast, and out of the mouth of the false prophet</a:t>
            </a:r>
            <a:r>
              <a:rPr lang="en-US" sz="2800" dirty="0" smtClean="0">
                <a:solidFill>
                  <a:schemeClr val="accent6">
                    <a:lumMod val="60000"/>
                    <a:lumOff val="40000"/>
                  </a:schemeClr>
                </a:solidFill>
              </a:rPr>
              <a:t>.</a:t>
            </a:r>
          </a:p>
          <a:p>
            <a:endParaRPr lang="en-US" sz="800" dirty="0">
              <a:solidFill>
                <a:schemeClr val="accent6">
                  <a:lumMod val="60000"/>
                  <a:lumOff val="40000"/>
                </a:schemeClr>
              </a:solidFill>
            </a:endParaRPr>
          </a:p>
          <a:p>
            <a:r>
              <a:rPr lang="en-US" sz="2800" dirty="0">
                <a:solidFill>
                  <a:srgbClr val="E46C0A"/>
                </a:solidFill>
              </a:rPr>
              <a:t>Revelation </a:t>
            </a:r>
            <a:r>
              <a:rPr lang="en-US" sz="2800" dirty="0" smtClean="0">
                <a:solidFill>
                  <a:srgbClr val="E46C0A"/>
                </a:solidFill>
              </a:rPr>
              <a:t>16</a:t>
            </a:r>
            <a:r>
              <a:rPr lang="en-US" sz="2800" dirty="0">
                <a:solidFill>
                  <a:srgbClr val="E46C0A"/>
                </a:solidFill>
              </a:rPr>
              <a:t>:14: </a:t>
            </a:r>
            <a:r>
              <a:rPr lang="en-US" sz="2800" dirty="0">
                <a:solidFill>
                  <a:schemeClr val="accent6">
                    <a:lumMod val="60000"/>
                    <a:lumOff val="40000"/>
                  </a:schemeClr>
                </a:solidFill>
              </a:rPr>
              <a:t>For they are the spirits of devils, working miracles, which go forth unto the kings of the earth and of the whole world, to gather them to the battle of that great day of God Almighty</a:t>
            </a:r>
            <a:r>
              <a:rPr lang="en-US" sz="2800" dirty="0" smtClean="0">
                <a:solidFill>
                  <a:schemeClr val="accent6">
                    <a:lumMod val="60000"/>
                    <a:lumOff val="40000"/>
                  </a:schemeClr>
                </a:solidFill>
              </a:rPr>
              <a:t>.</a:t>
            </a:r>
            <a:r>
              <a:rPr lang="en-US" sz="2800" b="1" dirty="0"/>
              <a:t> </a:t>
            </a:r>
            <a:endParaRPr lang="en-US" sz="2800" b="1" dirty="0" smtClean="0"/>
          </a:p>
          <a:p>
            <a:endParaRPr lang="en-US" sz="800" b="1" dirty="0" smtClean="0"/>
          </a:p>
          <a:p>
            <a:r>
              <a:rPr lang="en-US" sz="2800" dirty="0" smtClean="0">
                <a:solidFill>
                  <a:srgbClr val="E46C0A"/>
                </a:solidFill>
              </a:rPr>
              <a:t>Revelation 16</a:t>
            </a:r>
            <a:r>
              <a:rPr lang="en-US" sz="2800" dirty="0">
                <a:solidFill>
                  <a:srgbClr val="E46C0A"/>
                </a:solidFill>
              </a:rPr>
              <a:t>:15: </a:t>
            </a:r>
            <a:r>
              <a:rPr lang="en-US" sz="2800" dirty="0">
                <a:solidFill>
                  <a:schemeClr val="accent6">
                    <a:lumMod val="60000"/>
                    <a:lumOff val="40000"/>
                  </a:schemeClr>
                </a:solidFill>
              </a:rPr>
              <a:t>Behold, I come as a thief. Blessed is he that </a:t>
            </a:r>
            <a:r>
              <a:rPr lang="en-US" sz="2800" dirty="0" err="1">
                <a:solidFill>
                  <a:schemeClr val="accent6">
                    <a:lumMod val="60000"/>
                    <a:lumOff val="40000"/>
                  </a:schemeClr>
                </a:solidFill>
              </a:rPr>
              <a:t>watcheth</a:t>
            </a:r>
            <a:r>
              <a:rPr lang="en-US" sz="2800" dirty="0">
                <a:solidFill>
                  <a:schemeClr val="accent6">
                    <a:lumMod val="60000"/>
                    <a:lumOff val="40000"/>
                  </a:schemeClr>
                </a:solidFill>
              </a:rPr>
              <a:t>, and </a:t>
            </a:r>
            <a:r>
              <a:rPr lang="en-US" sz="2800" dirty="0" err="1">
                <a:solidFill>
                  <a:schemeClr val="accent6">
                    <a:lumMod val="60000"/>
                    <a:lumOff val="40000"/>
                  </a:schemeClr>
                </a:solidFill>
              </a:rPr>
              <a:t>keepeth</a:t>
            </a:r>
            <a:r>
              <a:rPr lang="en-US" sz="2800" dirty="0">
                <a:solidFill>
                  <a:schemeClr val="accent6">
                    <a:lumMod val="60000"/>
                    <a:lumOff val="40000"/>
                  </a:schemeClr>
                </a:solidFill>
              </a:rPr>
              <a:t> his garments, lest he walk naked, and they see his shame</a:t>
            </a:r>
            <a:r>
              <a:rPr lang="en-US" sz="2800" dirty="0" smtClean="0">
                <a:solidFill>
                  <a:schemeClr val="accent6">
                    <a:lumMod val="60000"/>
                    <a:lumOff val="40000"/>
                  </a:schemeClr>
                </a:solidFill>
              </a:rPr>
              <a:t>.</a:t>
            </a:r>
          </a:p>
          <a:p>
            <a:endParaRPr lang="en-US" sz="800" dirty="0">
              <a:solidFill>
                <a:schemeClr val="accent6">
                  <a:lumMod val="60000"/>
                  <a:lumOff val="40000"/>
                </a:schemeClr>
              </a:solidFill>
            </a:endParaRPr>
          </a:p>
          <a:p>
            <a:r>
              <a:rPr lang="en-US" sz="2800" dirty="0">
                <a:solidFill>
                  <a:srgbClr val="E46C0A"/>
                </a:solidFill>
              </a:rPr>
              <a:t>Revelation </a:t>
            </a:r>
            <a:r>
              <a:rPr lang="en-US" sz="2800" dirty="0" smtClean="0">
                <a:solidFill>
                  <a:srgbClr val="E46C0A"/>
                </a:solidFill>
              </a:rPr>
              <a:t>16</a:t>
            </a:r>
            <a:r>
              <a:rPr lang="en-US" sz="2800" dirty="0">
                <a:solidFill>
                  <a:srgbClr val="E46C0A"/>
                </a:solidFill>
              </a:rPr>
              <a:t>:16: </a:t>
            </a:r>
            <a:r>
              <a:rPr lang="en-US" sz="2800" dirty="0">
                <a:solidFill>
                  <a:schemeClr val="accent6">
                    <a:lumMod val="60000"/>
                    <a:lumOff val="40000"/>
                  </a:schemeClr>
                </a:solidFill>
              </a:rPr>
              <a:t>And he gathered them together into a place called in the Hebrew tongue Armageddon. </a:t>
            </a:r>
          </a:p>
          <a:p>
            <a:endParaRPr lang="en-US" sz="2800" dirty="0">
              <a:solidFill>
                <a:schemeClr val="accent6">
                  <a:lumMod val="60000"/>
                  <a:lumOff val="40000"/>
                </a:schemeClr>
              </a:solidFill>
            </a:endParaRPr>
          </a:p>
        </p:txBody>
      </p:sp>
    </p:spTree>
    <p:custDataLst>
      <p:tags r:id="rId1"/>
    </p:custDataLst>
    <p:extLst>
      <p:ext uri="{BB962C8B-B14F-4D97-AF65-F5344CB8AC3E}">
        <p14:creationId xmlns:p14="http://schemas.microsoft.com/office/powerpoint/2010/main" val="404864140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0" y="191006"/>
            <a:ext cx="8648700" cy="6924973"/>
          </a:xfrm>
          <a:prstGeom prst="rect">
            <a:avLst/>
          </a:prstGeom>
        </p:spPr>
        <p:txBody>
          <a:bodyPr wrap="square">
            <a:spAutoFit/>
          </a:bodyPr>
          <a:lstStyle/>
          <a:p>
            <a:r>
              <a:rPr lang="en-US" sz="2800" dirty="0" smtClean="0">
                <a:solidFill>
                  <a:schemeClr val="accent6">
                    <a:lumMod val="75000"/>
                  </a:schemeClr>
                </a:solidFill>
              </a:rPr>
              <a:t>Revelation 16</a:t>
            </a:r>
            <a:r>
              <a:rPr lang="en-US" sz="2800" dirty="0">
                <a:solidFill>
                  <a:schemeClr val="accent6">
                    <a:lumMod val="75000"/>
                  </a:schemeClr>
                </a:solidFill>
              </a:rPr>
              <a:t>:13: </a:t>
            </a:r>
            <a:r>
              <a:rPr lang="en-US" sz="2800" dirty="0">
                <a:solidFill>
                  <a:schemeClr val="accent6">
                    <a:lumMod val="60000"/>
                    <a:lumOff val="40000"/>
                  </a:schemeClr>
                </a:solidFill>
              </a:rPr>
              <a:t>And I saw three unclean spirits </a:t>
            </a:r>
            <a:r>
              <a:rPr lang="en-US" sz="2800" dirty="0" smtClean="0">
                <a:solidFill>
                  <a:srgbClr val="E46C0A"/>
                </a:solidFill>
              </a:rPr>
              <a:t>(false doctrines)</a:t>
            </a:r>
            <a:r>
              <a:rPr lang="en-US" sz="2800" dirty="0" smtClean="0">
                <a:solidFill>
                  <a:schemeClr val="accent6">
                    <a:lumMod val="60000"/>
                    <a:lumOff val="40000"/>
                  </a:schemeClr>
                </a:solidFill>
              </a:rPr>
              <a:t> </a:t>
            </a:r>
            <a:r>
              <a:rPr lang="en-US" sz="2800" u="sng" dirty="0" smtClean="0">
                <a:solidFill>
                  <a:schemeClr val="accent5">
                    <a:lumMod val="60000"/>
                    <a:lumOff val="40000"/>
                  </a:schemeClr>
                </a:solidFill>
              </a:rPr>
              <a:t>like </a:t>
            </a:r>
            <a:r>
              <a:rPr lang="en-US" sz="2800" u="sng" dirty="0">
                <a:solidFill>
                  <a:schemeClr val="accent5">
                    <a:lumMod val="60000"/>
                    <a:lumOff val="40000"/>
                  </a:schemeClr>
                </a:solidFill>
              </a:rPr>
              <a:t>frogs</a:t>
            </a:r>
            <a:r>
              <a:rPr lang="en-US" sz="2800" dirty="0">
                <a:solidFill>
                  <a:schemeClr val="accent5">
                    <a:lumMod val="60000"/>
                    <a:lumOff val="40000"/>
                  </a:schemeClr>
                </a:solidFill>
              </a:rPr>
              <a:t> </a:t>
            </a:r>
            <a:r>
              <a:rPr lang="en-US" sz="2800" dirty="0">
                <a:solidFill>
                  <a:schemeClr val="accent6">
                    <a:lumMod val="60000"/>
                    <a:lumOff val="40000"/>
                  </a:schemeClr>
                </a:solidFill>
              </a:rPr>
              <a:t>come out of the mouth of the </a:t>
            </a:r>
            <a:r>
              <a:rPr lang="en-US" sz="2800" dirty="0" smtClean="0">
                <a:solidFill>
                  <a:schemeClr val="accent6">
                    <a:lumMod val="60000"/>
                    <a:lumOff val="40000"/>
                  </a:schemeClr>
                </a:solidFill>
              </a:rPr>
              <a:t>dragon </a:t>
            </a:r>
            <a:r>
              <a:rPr lang="en-US" sz="2800" dirty="0" smtClean="0">
                <a:solidFill>
                  <a:srgbClr val="E46C0A"/>
                </a:solidFill>
              </a:rPr>
              <a:t>(civil power)</a:t>
            </a:r>
            <a:r>
              <a:rPr lang="en-US" sz="2800" dirty="0" smtClean="0">
                <a:solidFill>
                  <a:schemeClr val="accent6">
                    <a:lumMod val="60000"/>
                    <a:lumOff val="40000"/>
                  </a:schemeClr>
                </a:solidFill>
              </a:rPr>
              <a:t>, </a:t>
            </a:r>
            <a:r>
              <a:rPr lang="en-US" sz="2800" dirty="0">
                <a:solidFill>
                  <a:schemeClr val="accent6">
                    <a:lumMod val="60000"/>
                    <a:lumOff val="40000"/>
                  </a:schemeClr>
                </a:solidFill>
              </a:rPr>
              <a:t>and out of the mouth of the </a:t>
            </a:r>
            <a:r>
              <a:rPr lang="en-US" sz="2800" dirty="0" smtClean="0">
                <a:solidFill>
                  <a:schemeClr val="accent6">
                    <a:lumMod val="60000"/>
                    <a:lumOff val="40000"/>
                  </a:schemeClr>
                </a:solidFill>
              </a:rPr>
              <a:t>beast </a:t>
            </a:r>
            <a:r>
              <a:rPr lang="en-US" sz="2800" dirty="0" smtClean="0">
                <a:solidFill>
                  <a:srgbClr val="E46C0A"/>
                </a:solidFill>
              </a:rPr>
              <a:t>(Papacy)</a:t>
            </a:r>
            <a:r>
              <a:rPr lang="en-US" sz="2800" dirty="0" smtClean="0">
                <a:solidFill>
                  <a:schemeClr val="accent6">
                    <a:lumMod val="60000"/>
                    <a:lumOff val="40000"/>
                  </a:schemeClr>
                </a:solidFill>
              </a:rPr>
              <a:t>, </a:t>
            </a:r>
            <a:r>
              <a:rPr lang="en-US" sz="2800" dirty="0">
                <a:solidFill>
                  <a:schemeClr val="accent6">
                    <a:lumMod val="60000"/>
                    <a:lumOff val="40000"/>
                  </a:schemeClr>
                </a:solidFill>
              </a:rPr>
              <a:t>and out of the mouth of the false </a:t>
            </a:r>
            <a:r>
              <a:rPr lang="en-US" sz="2800" dirty="0" smtClean="0">
                <a:solidFill>
                  <a:schemeClr val="accent6">
                    <a:lumMod val="60000"/>
                    <a:lumOff val="40000"/>
                  </a:schemeClr>
                </a:solidFill>
              </a:rPr>
              <a:t>prophet </a:t>
            </a:r>
            <a:r>
              <a:rPr lang="en-US" sz="2800" dirty="0" smtClean="0">
                <a:solidFill>
                  <a:schemeClr val="accent6">
                    <a:lumMod val="75000"/>
                  </a:schemeClr>
                </a:solidFill>
              </a:rPr>
              <a:t>(protestant federation of churches – evangelical alliance).</a:t>
            </a:r>
          </a:p>
          <a:p>
            <a:endParaRPr lang="en-US" sz="800" dirty="0">
              <a:solidFill>
                <a:schemeClr val="accent6">
                  <a:lumMod val="60000"/>
                  <a:lumOff val="40000"/>
                </a:schemeClr>
              </a:solidFill>
            </a:endParaRPr>
          </a:p>
          <a:p>
            <a:r>
              <a:rPr lang="en-US" sz="2800" dirty="0">
                <a:solidFill>
                  <a:srgbClr val="E46C0A"/>
                </a:solidFill>
              </a:rPr>
              <a:t>Revelation </a:t>
            </a:r>
            <a:r>
              <a:rPr lang="en-US" sz="2800" dirty="0" smtClean="0">
                <a:solidFill>
                  <a:srgbClr val="E46C0A"/>
                </a:solidFill>
              </a:rPr>
              <a:t>16</a:t>
            </a:r>
            <a:r>
              <a:rPr lang="en-US" sz="2800" dirty="0">
                <a:solidFill>
                  <a:srgbClr val="E46C0A"/>
                </a:solidFill>
              </a:rPr>
              <a:t>:14: </a:t>
            </a:r>
            <a:r>
              <a:rPr lang="en-US" sz="2800" dirty="0">
                <a:solidFill>
                  <a:schemeClr val="accent6">
                    <a:lumMod val="60000"/>
                    <a:lumOff val="40000"/>
                  </a:schemeClr>
                </a:solidFill>
              </a:rPr>
              <a:t>For they are the </a:t>
            </a:r>
            <a:r>
              <a:rPr lang="en-US" sz="2800" dirty="0" smtClean="0">
                <a:solidFill>
                  <a:schemeClr val="accent6">
                    <a:lumMod val="60000"/>
                    <a:lumOff val="40000"/>
                  </a:schemeClr>
                </a:solidFill>
              </a:rPr>
              <a:t>spirits of devils </a:t>
            </a:r>
            <a:r>
              <a:rPr lang="en-US" sz="2800" dirty="0" smtClean="0">
                <a:solidFill>
                  <a:srgbClr val="E46C0A"/>
                </a:solidFill>
              </a:rPr>
              <a:t>(false doctrines</a:t>
            </a:r>
            <a:r>
              <a:rPr lang="en-US" sz="2800" dirty="0" smtClean="0">
                <a:solidFill>
                  <a:schemeClr val="accent6">
                    <a:lumMod val="75000"/>
                  </a:schemeClr>
                </a:solidFill>
              </a:rPr>
              <a:t>)</a:t>
            </a:r>
            <a:r>
              <a:rPr lang="en-US" sz="2800" dirty="0" smtClean="0">
                <a:solidFill>
                  <a:schemeClr val="accent6">
                    <a:lumMod val="60000"/>
                    <a:lumOff val="40000"/>
                  </a:schemeClr>
                </a:solidFill>
              </a:rPr>
              <a:t>, </a:t>
            </a:r>
            <a:r>
              <a:rPr lang="en-US" sz="2800" dirty="0">
                <a:solidFill>
                  <a:schemeClr val="accent6">
                    <a:lumMod val="60000"/>
                    <a:lumOff val="40000"/>
                  </a:schemeClr>
                </a:solidFill>
              </a:rPr>
              <a:t>working miracles, which go forth unto the kings of the earth and of the whole world, to gather them to the battle of that great day of God Almighty</a:t>
            </a:r>
            <a:r>
              <a:rPr lang="en-US" sz="2800" dirty="0" smtClean="0">
                <a:solidFill>
                  <a:schemeClr val="accent6">
                    <a:lumMod val="60000"/>
                    <a:lumOff val="40000"/>
                  </a:schemeClr>
                </a:solidFill>
              </a:rPr>
              <a:t>.</a:t>
            </a:r>
            <a:r>
              <a:rPr lang="en-US" sz="2800" b="1" dirty="0"/>
              <a:t> </a:t>
            </a:r>
            <a:endParaRPr lang="en-US" sz="2800" b="1" dirty="0" smtClean="0"/>
          </a:p>
          <a:p>
            <a:endParaRPr lang="en-US" sz="800" b="1" dirty="0" smtClean="0"/>
          </a:p>
          <a:p>
            <a:r>
              <a:rPr lang="en-US" sz="2800" dirty="0" smtClean="0">
                <a:solidFill>
                  <a:srgbClr val="E46C0A"/>
                </a:solidFill>
              </a:rPr>
              <a:t>Revelation 16</a:t>
            </a:r>
            <a:r>
              <a:rPr lang="en-US" sz="2800" dirty="0">
                <a:solidFill>
                  <a:srgbClr val="E46C0A"/>
                </a:solidFill>
              </a:rPr>
              <a:t>:15: </a:t>
            </a:r>
            <a:r>
              <a:rPr lang="en-US" sz="2800" dirty="0">
                <a:solidFill>
                  <a:schemeClr val="accent6">
                    <a:lumMod val="60000"/>
                    <a:lumOff val="40000"/>
                  </a:schemeClr>
                </a:solidFill>
              </a:rPr>
              <a:t>Behold, I come as a thief. Blessed is he that </a:t>
            </a:r>
            <a:r>
              <a:rPr lang="en-US" sz="2800" dirty="0" err="1">
                <a:solidFill>
                  <a:schemeClr val="accent6">
                    <a:lumMod val="60000"/>
                    <a:lumOff val="40000"/>
                  </a:schemeClr>
                </a:solidFill>
              </a:rPr>
              <a:t>watcheth</a:t>
            </a:r>
            <a:r>
              <a:rPr lang="en-US" sz="2800" dirty="0">
                <a:solidFill>
                  <a:schemeClr val="accent6">
                    <a:lumMod val="60000"/>
                    <a:lumOff val="40000"/>
                  </a:schemeClr>
                </a:solidFill>
              </a:rPr>
              <a:t>, and </a:t>
            </a:r>
            <a:r>
              <a:rPr lang="en-US" sz="2800" dirty="0" err="1">
                <a:solidFill>
                  <a:schemeClr val="accent6">
                    <a:lumMod val="60000"/>
                    <a:lumOff val="40000"/>
                  </a:schemeClr>
                </a:solidFill>
              </a:rPr>
              <a:t>keepeth</a:t>
            </a:r>
            <a:r>
              <a:rPr lang="en-US" sz="2800" dirty="0">
                <a:solidFill>
                  <a:schemeClr val="accent6">
                    <a:lumMod val="60000"/>
                    <a:lumOff val="40000"/>
                  </a:schemeClr>
                </a:solidFill>
              </a:rPr>
              <a:t> his garments, lest he walk naked, and they see his shame</a:t>
            </a:r>
            <a:r>
              <a:rPr lang="en-US" sz="2800" dirty="0" smtClean="0">
                <a:solidFill>
                  <a:schemeClr val="accent6">
                    <a:lumMod val="60000"/>
                    <a:lumOff val="40000"/>
                  </a:schemeClr>
                </a:solidFill>
              </a:rPr>
              <a:t>.</a:t>
            </a:r>
          </a:p>
          <a:p>
            <a:endParaRPr lang="en-US" sz="800" dirty="0">
              <a:solidFill>
                <a:schemeClr val="accent6">
                  <a:lumMod val="60000"/>
                  <a:lumOff val="40000"/>
                </a:schemeClr>
              </a:solidFill>
            </a:endParaRPr>
          </a:p>
          <a:p>
            <a:r>
              <a:rPr lang="en-US" sz="2800" dirty="0">
                <a:solidFill>
                  <a:srgbClr val="E46C0A"/>
                </a:solidFill>
              </a:rPr>
              <a:t>Revelation </a:t>
            </a:r>
            <a:r>
              <a:rPr lang="en-US" sz="2800" dirty="0" smtClean="0">
                <a:solidFill>
                  <a:srgbClr val="E46C0A"/>
                </a:solidFill>
              </a:rPr>
              <a:t>16</a:t>
            </a:r>
            <a:r>
              <a:rPr lang="en-US" sz="2800" dirty="0">
                <a:solidFill>
                  <a:srgbClr val="E46C0A"/>
                </a:solidFill>
              </a:rPr>
              <a:t>:16: </a:t>
            </a:r>
            <a:r>
              <a:rPr lang="en-US" sz="2800" dirty="0">
                <a:solidFill>
                  <a:schemeClr val="accent6">
                    <a:lumMod val="60000"/>
                    <a:lumOff val="40000"/>
                  </a:schemeClr>
                </a:solidFill>
              </a:rPr>
              <a:t>And he gathered them together into a place called in the Hebrew tongue Armageddon. </a:t>
            </a:r>
          </a:p>
          <a:p>
            <a:endParaRPr lang="en-US" sz="2800" dirty="0">
              <a:solidFill>
                <a:schemeClr val="accent6">
                  <a:lumMod val="60000"/>
                  <a:lumOff val="40000"/>
                </a:schemeClr>
              </a:solidFill>
            </a:endParaRPr>
          </a:p>
        </p:txBody>
      </p:sp>
    </p:spTree>
    <p:custDataLst>
      <p:tags r:id="rId1"/>
    </p:custDataLst>
    <p:extLst>
      <p:ext uri="{BB962C8B-B14F-4D97-AF65-F5344CB8AC3E}">
        <p14:creationId xmlns:p14="http://schemas.microsoft.com/office/powerpoint/2010/main" val="2736019003"/>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317500"/>
            <a:ext cx="8178800" cy="1320800"/>
          </a:xfrm>
        </p:spPr>
        <p:txBody>
          <a:bodyPr>
            <a:normAutofit fontScale="90000"/>
          </a:bodyPr>
          <a:lstStyle/>
          <a:p>
            <a:r>
              <a:rPr lang="en-US" b="1" dirty="0" smtClean="0">
                <a:solidFill>
                  <a:schemeClr val="accent4">
                    <a:lumMod val="40000"/>
                    <a:lumOff val="60000"/>
                  </a:schemeClr>
                </a:solidFill>
              </a:rPr>
              <a:t>1. Puffed up </a:t>
            </a:r>
            <a:r>
              <a:rPr lang="en-US" dirty="0" smtClean="0">
                <a:solidFill>
                  <a:schemeClr val="accent4">
                    <a:lumMod val="40000"/>
                    <a:lumOff val="60000"/>
                  </a:schemeClr>
                </a:solidFill>
              </a:rPr>
              <a:t>= pomposity, boastfulness or bombast</a:t>
            </a:r>
            <a:endParaRPr lang="en-US" dirty="0">
              <a:solidFill>
                <a:schemeClr val="accent4">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117" y="1956903"/>
            <a:ext cx="5703592" cy="4277694"/>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1546581750"/>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252" y="1956903"/>
            <a:ext cx="4873322" cy="4277694"/>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
        <p:nvSpPr>
          <p:cNvPr id="6" name="Title 1"/>
          <p:cNvSpPr>
            <a:spLocks noGrp="1"/>
          </p:cNvSpPr>
          <p:nvPr>
            <p:ph type="ctrTitle"/>
          </p:nvPr>
        </p:nvSpPr>
        <p:spPr>
          <a:xfrm>
            <a:off x="482600" y="508000"/>
            <a:ext cx="8178800" cy="1320800"/>
          </a:xfrm>
        </p:spPr>
        <p:txBody>
          <a:bodyPr>
            <a:normAutofit fontScale="90000"/>
          </a:bodyPr>
          <a:lstStyle/>
          <a:p>
            <a:r>
              <a:rPr lang="en-US" b="1" dirty="0">
                <a:solidFill>
                  <a:schemeClr val="accent4">
                    <a:lumMod val="40000"/>
                    <a:lumOff val="60000"/>
                  </a:schemeClr>
                </a:solidFill>
              </a:rPr>
              <a:t>2</a:t>
            </a:r>
            <a:r>
              <a:rPr lang="en-US" b="1" dirty="0" smtClean="0">
                <a:solidFill>
                  <a:schemeClr val="accent4">
                    <a:lumMod val="40000"/>
                    <a:lumOff val="60000"/>
                  </a:schemeClr>
                </a:solidFill>
              </a:rPr>
              <a:t>. Wise Look </a:t>
            </a:r>
            <a:r>
              <a:rPr lang="en-US" dirty="0" smtClean="0">
                <a:solidFill>
                  <a:schemeClr val="accent4">
                    <a:lumMod val="40000"/>
                    <a:lumOff val="60000"/>
                  </a:schemeClr>
                </a:solidFill>
              </a:rPr>
              <a:t>= an air of wisdom </a:t>
            </a:r>
            <a:br>
              <a:rPr lang="en-US" dirty="0" smtClean="0">
                <a:solidFill>
                  <a:schemeClr val="accent4">
                    <a:lumMod val="40000"/>
                    <a:lumOff val="60000"/>
                  </a:schemeClr>
                </a:solidFill>
              </a:rPr>
            </a:br>
            <a:r>
              <a:rPr lang="en-US" dirty="0" smtClean="0">
                <a:solidFill>
                  <a:schemeClr val="accent4">
                    <a:lumMod val="40000"/>
                    <a:lumOff val="60000"/>
                  </a:schemeClr>
                </a:solidFill>
              </a:rPr>
              <a:t>and knowledge</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408872519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117" y="2384672"/>
            <a:ext cx="5703592" cy="3422155"/>
          </a:xfrm>
          <a:prstGeom prst="rect">
            <a:avLst/>
          </a:prstGeom>
          <a:ln>
            <a:noFill/>
          </a:ln>
          <a:effectLst>
            <a:softEdge rad="112500"/>
          </a:effectLst>
        </p:spPr>
      </p:pic>
      <p:sp>
        <p:nvSpPr>
          <p:cNvPr id="6" name="Title 1"/>
          <p:cNvSpPr>
            <a:spLocks noGrp="1"/>
          </p:cNvSpPr>
          <p:nvPr>
            <p:ph type="ctrTitle"/>
          </p:nvPr>
        </p:nvSpPr>
        <p:spPr>
          <a:xfrm>
            <a:off x="495300" y="317500"/>
            <a:ext cx="8178800" cy="1320800"/>
          </a:xfrm>
        </p:spPr>
        <p:txBody>
          <a:bodyPr>
            <a:normAutofit/>
          </a:bodyPr>
          <a:lstStyle/>
          <a:p>
            <a:r>
              <a:rPr lang="en-US" b="1" dirty="0">
                <a:solidFill>
                  <a:schemeClr val="accent4">
                    <a:lumMod val="40000"/>
                    <a:lumOff val="60000"/>
                  </a:schemeClr>
                </a:solidFill>
              </a:rPr>
              <a:t>3</a:t>
            </a:r>
            <a:r>
              <a:rPr lang="en-US" b="1" dirty="0" smtClean="0">
                <a:solidFill>
                  <a:schemeClr val="accent4">
                    <a:lumMod val="40000"/>
                    <a:lumOff val="60000"/>
                  </a:schemeClr>
                </a:solidFill>
              </a:rPr>
              <a:t>. Croaking </a:t>
            </a:r>
            <a:r>
              <a:rPr lang="en-US" dirty="0" smtClean="0">
                <a:solidFill>
                  <a:schemeClr val="accent4">
                    <a:lumMod val="40000"/>
                    <a:lumOff val="60000"/>
                  </a:schemeClr>
                </a:solidFill>
              </a:rPr>
              <a:t>= false declarations</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408872519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193" y="4645273"/>
            <a:ext cx="3264546" cy="1958727"/>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152" y="1030906"/>
            <a:ext cx="2786648" cy="2446058"/>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17" y="1029803"/>
            <a:ext cx="3455783" cy="2591837"/>
          </a:xfrm>
          <a:prstGeom prst="rect">
            <a:avLst/>
          </a:prstGeom>
          <a:ln>
            <a:noFill/>
          </a:ln>
          <a:effectLst>
            <a:softEdge rad="112500"/>
          </a:effectLst>
        </p:spPr>
      </p:pic>
      <p:sp>
        <p:nvSpPr>
          <p:cNvPr id="9" name="Title 1"/>
          <p:cNvSpPr>
            <a:spLocks noGrp="1"/>
          </p:cNvSpPr>
          <p:nvPr>
            <p:ph type="ctrTitle"/>
          </p:nvPr>
        </p:nvSpPr>
        <p:spPr>
          <a:xfrm>
            <a:off x="560593" y="294788"/>
            <a:ext cx="3465307" cy="683112"/>
          </a:xfrm>
        </p:spPr>
        <p:txBody>
          <a:bodyPr>
            <a:noAutofit/>
          </a:bodyPr>
          <a:lstStyle/>
          <a:p>
            <a:r>
              <a:rPr lang="en-US" sz="3200" dirty="0" smtClean="0">
                <a:solidFill>
                  <a:srgbClr val="E46C0A"/>
                </a:solidFill>
                <a:latin typeface="+mn-lt"/>
                <a:ea typeface="+mn-ea"/>
                <a:cs typeface="+mn-cs"/>
              </a:rPr>
              <a:t>We are the leaders</a:t>
            </a:r>
            <a:endParaRPr lang="en-US" sz="3200" dirty="0">
              <a:solidFill>
                <a:srgbClr val="E46C0A"/>
              </a:solidFill>
              <a:latin typeface="+mn-lt"/>
              <a:ea typeface="+mn-ea"/>
              <a:cs typeface="+mn-cs"/>
            </a:endParaRPr>
          </a:p>
        </p:txBody>
      </p:sp>
      <p:sp>
        <p:nvSpPr>
          <p:cNvPr id="10" name="Title 1"/>
          <p:cNvSpPr txBox="1">
            <a:spLocks/>
          </p:cNvSpPr>
          <p:nvPr/>
        </p:nvSpPr>
        <p:spPr>
          <a:xfrm>
            <a:off x="4914900" y="346691"/>
            <a:ext cx="4089399" cy="683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E46C0A"/>
                </a:solidFill>
                <a:latin typeface="+mn-lt"/>
                <a:ea typeface="+mn-ea"/>
                <a:cs typeface="+mn-cs"/>
              </a:rPr>
              <a:t>We have the answers</a:t>
            </a:r>
            <a:endParaRPr lang="en-US" sz="3200" dirty="0">
              <a:solidFill>
                <a:srgbClr val="E46C0A"/>
              </a:solidFill>
              <a:latin typeface="+mn-lt"/>
              <a:ea typeface="+mn-ea"/>
              <a:cs typeface="+mn-cs"/>
            </a:endParaRPr>
          </a:p>
        </p:txBody>
      </p:sp>
      <p:sp>
        <p:nvSpPr>
          <p:cNvPr id="11" name="Title 1"/>
          <p:cNvSpPr txBox="1">
            <a:spLocks/>
          </p:cNvSpPr>
          <p:nvPr/>
        </p:nvSpPr>
        <p:spPr>
          <a:xfrm>
            <a:off x="0" y="3708400"/>
            <a:ext cx="9143999" cy="683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E46C0A"/>
                </a:solidFill>
                <a:latin typeface="+mn-lt"/>
                <a:ea typeface="+mn-ea"/>
                <a:cs typeface="+mn-cs"/>
              </a:rPr>
              <a:t>If you don’t listen to us…</a:t>
            </a:r>
          </a:p>
          <a:p>
            <a:r>
              <a:rPr lang="en-US" sz="3200" dirty="0" smtClean="0">
                <a:solidFill>
                  <a:srgbClr val="E46C0A"/>
                </a:solidFill>
                <a:latin typeface="+mn-lt"/>
                <a:ea typeface="+mn-ea"/>
                <a:cs typeface="+mn-cs"/>
              </a:rPr>
              <a:t>bad things will happen to you</a:t>
            </a:r>
            <a:endParaRPr lang="en-US" sz="3200" dirty="0">
              <a:solidFill>
                <a:srgbClr val="E46C0A"/>
              </a:solidFill>
              <a:latin typeface="+mn-lt"/>
              <a:ea typeface="+mn-ea"/>
              <a:cs typeface="+mn-cs"/>
            </a:endParaRPr>
          </a:p>
        </p:txBody>
      </p:sp>
    </p:spTree>
    <p:extLst>
      <p:ext uri="{BB962C8B-B14F-4D97-AF65-F5344CB8AC3E}">
        <p14:creationId xmlns:p14="http://schemas.microsoft.com/office/powerpoint/2010/main" val="100210145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176" y="519334"/>
            <a:ext cx="8001000" cy="582615"/>
          </a:xfrm>
        </p:spPr>
        <p:txBody>
          <a:bodyPr>
            <a:normAutofit fontScale="90000"/>
          </a:bodyPr>
          <a:lstStyle/>
          <a:p>
            <a:r>
              <a:rPr lang="en-US" dirty="0"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117" y="1343870"/>
            <a:ext cx="5703592" cy="4233820"/>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408872519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219" y="3784903"/>
            <a:ext cx="2767605" cy="523220"/>
          </a:xfrm>
          <a:prstGeom prst="rect">
            <a:avLst/>
          </a:prstGeom>
          <a:noFill/>
        </p:spPr>
        <p:txBody>
          <a:bodyPr wrap="none" rtlCol="0">
            <a:spAutoFit/>
          </a:bodyPr>
          <a:lstStyle/>
          <a:p>
            <a:r>
              <a:rPr lang="en-US" sz="2800" b="1" dirty="0" smtClean="0">
                <a:solidFill>
                  <a:schemeClr val="accent6">
                    <a:lumMod val="75000"/>
                  </a:schemeClr>
                </a:solidFill>
              </a:rPr>
              <a:t>Trumpet …………..</a:t>
            </a:r>
          </a:p>
        </p:txBody>
      </p:sp>
      <p:sp>
        <p:nvSpPr>
          <p:cNvPr id="6" name="TextBox 5"/>
          <p:cNvSpPr txBox="1"/>
          <p:nvPr/>
        </p:nvSpPr>
        <p:spPr>
          <a:xfrm>
            <a:off x="721219" y="4419259"/>
            <a:ext cx="2795482" cy="523220"/>
          </a:xfrm>
          <a:prstGeom prst="rect">
            <a:avLst/>
          </a:prstGeom>
          <a:noFill/>
        </p:spPr>
        <p:txBody>
          <a:bodyPr wrap="none" rtlCol="0">
            <a:spAutoFit/>
          </a:bodyPr>
          <a:lstStyle/>
          <a:p>
            <a:r>
              <a:rPr lang="en-US" sz="2800" b="1" dirty="0" smtClean="0">
                <a:solidFill>
                  <a:schemeClr val="accent6">
                    <a:lumMod val="75000"/>
                  </a:schemeClr>
                </a:solidFill>
              </a:rPr>
              <a:t>Zion ………………….</a:t>
            </a:r>
            <a:endParaRPr lang="en-US" sz="2800" dirty="0"/>
          </a:p>
        </p:txBody>
      </p:sp>
      <p:sp>
        <p:nvSpPr>
          <p:cNvPr id="7" name="TextBox 6"/>
          <p:cNvSpPr txBox="1"/>
          <p:nvPr/>
        </p:nvSpPr>
        <p:spPr>
          <a:xfrm>
            <a:off x="721219" y="5053615"/>
            <a:ext cx="2851061" cy="523220"/>
          </a:xfrm>
          <a:prstGeom prst="rect">
            <a:avLst/>
          </a:prstGeom>
          <a:noFill/>
        </p:spPr>
        <p:txBody>
          <a:bodyPr wrap="none" rtlCol="0">
            <a:spAutoFit/>
          </a:bodyPr>
          <a:lstStyle/>
          <a:p>
            <a:r>
              <a:rPr lang="en-US" sz="2800" b="1" dirty="0" smtClean="0">
                <a:solidFill>
                  <a:schemeClr val="accent6">
                    <a:lumMod val="75000"/>
                  </a:schemeClr>
                </a:solidFill>
              </a:rPr>
              <a:t>Holy Mountain …</a:t>
            </a:r>
            <a:endParaRPr lang="en-US" sz="2800" dirty="0"/>
          </a:p>
        </p:txBody>
      </p:sp>
      <p:sp>
        <p:nvSpPr>
          <p:cNvPr id="15" name="TextBox 14"/>
          <p:cNvSpPr txBox="1"/>
          <p:nvPr/>
        </p:nvSpPr>
        <p:spPr>
          <a:xfrm>
            <a:off x="3533583" y="3784903"/>
            <a:ext cx="3608680" cy="523220"/>
          </a:xfrm>
          <a:prstGeom prst="rect">
            <a:avLst/>
          </a:prstGeom>
          <a:noFill/>
        </p:spPr>
        <p:txBody>
          <a:bodyPr wrap="none" rtlCol="0">
            <a:spAutoFit/>
          </a:bodyPr>
          <a:lstStyle/>
          <a:p>
            <a:r>
              <a:rPr lang="en-US" sz="2800" b="1" dirty="0" smtClean="0">
                <a:solidFill>
                  <a:schemeClr val="accent5">
                    <a:lumMod val="60000"/>
                    <a:lumOff val="40000"/>
                  </a:schemeClr>
                </a:solidFill>
              </a:rPr>
              <a:t>Knowledge and Liberty</a:t>
            </a:r>
          </a:p>
        </p:txBody>
      </p:sp>
      <p:sp>
        <p:nvSpPr>
          <p:cNvPr id="16" name="TextBox 15"/>
          <p:cNvSpPr txBox="1"/>
          <p:nvPr/>
        </p:nvSpPr>
        <p:spPr>
          <a:xfrm>
            <a:off x="3533583" y="4463371"/>
            <a:ext cx="3942656" cy="523220"/>
          </a:xfrm>
          <a:prstGeom prst="rect">
            <a:avLst/>
          </a:prstGeom>
          <a:noFill/>
        </p:spPr>
        <p:txBody>
          <a:bodyPr wrap="none" rtlCol="0">
            <a:spAutoFit/>
          </a:bodyPr>
          <a:lstStyle/>
          <a:p>
            <a:r>
              <a:rPr lang="en-US" sz="2800" b="1" dirty="0" smtClean="0">
                <a:solidFill>
                  <a:schemeClr val="accent5">
                    <a:lumMod val="60000"/>
                    <a:lumOff val="40000"/>
                  </a:schemeClr>
                </a:solidFill>
              </a:rPr>
              <a:t>Nominal Kingdom of God</a:t>
            </a:r>
            <a:endParaRPr lang="en-US" sz="2800" b="1" dirty="0">
              <a:solidFill>
                <a:schemeClr val="accent5">
                  <a:lumMod val="60000"/>
                  <a:lumOff val="40000"/>
                </a:schemeClr>
              </a:solidFill>
            </a:endParaRPr>
          </a:p>
        </p:txBody>
      </p:sp>
      <p:sp>
        <p:nvSpPr>
          <p:cNvPr id="17" name="TextBox 16"/>
          <p:cNvSpPr txBox="1"/>
          <p:nvPr/>
        </p:nvSpPr>
        <p:spPr>
          <a:xfrm>
            <a:off x="3533583" y="5055525"/>
            <a:ext cx="2102233" cy="523220"/>
          </a:xfrm>
          <a:prstGeom prst="rect">
            <a:avLst/>
          </a:prstGeom>
          <a:noFill/>
        </p:spPr>
        <p:txBody>
          <a:bodyPr wrap="none" rtlCol="0">
            <a:spAutoFit/>
          </a:bodyPr>
          <a:lstStyle/>
          <a:p>
            <a:r>
              <a:rPr lang="en-US" sz="2800" b="1" dirty="0" smtClean="0">
                <a:solidFill>
                  <a:schemeClr val="accent5">
                    <a:lumMod val="60000"/>
                    <a:lumOff val="40000"/>
                  </a:schemeClr>
                </a:solidFill>
              </a:rPr>
              <a:t>Christendom</a:t>
            </a:r>
            <a:endParaRPr lang="en-US" sz="2800" b="1" dirty="0">
              <a:solidFill>
                <a:schemeClr val="accent5">
                  <a:lumMod val="60000"/>
                  <a:lumOff val="40000"/>
                </a:schemeClr>
              </a:solidFill>
            </a:endParaRPr>
          </a:p>
        </p:txBody>
      </p:sp>
      <p:sp>
        <p:nvSpPr>
          <p:cNvPr id="22"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
        <p:nvSpPr>
          <p:cNvPr id="9" name="Rectangle 8"/>
          <p:cNvSpPr/>
          <p:nvPr/>
        </p:nvSpPr>
        <p:spPr>
          <a:xfrm>
            <a:off x="713516" y="1670183"/>
            <a:ext cx="7759700" cy="2246769"/>
          </a:xfrm>
          <a:prstGeom prst="rect">
            <a:avLst/>
          </a:prstGeom>
        </p:spPr>
        <p:txBody>
          <a:bodyPr wrap="square">
            <a:spAutoFit/>
          </a:bodyPr>
          <a:lstStyle/>
          <a:p>
            <a:r>
              <a:rPr lang="en-US" sz="2800" b="1" dirty="0">
                <a:solidFill>
                  <a:schemeClr val="accent6">
                    <a:lumMod val="75000"/>
                  </a:schemeClr>
                </a:solidFill>
              </a:rPr>
              <a:t>Joel 2:1</a:t>
            </a:r>
            <a:r>
              <a:rPr lang="en-US" sz="2800" dirty="0">
                <a:solidFill>
                  <a:schemeClr val="accent6">
                    <a:lumMod val="60000"/>
                    <a:lumOff val="40000"/>
                  </a:schemeClr>
                </a:solidFill>
              </a:rPr>
              <a:t>: Blow ye the </a:t>
            </a:r>
            <a:r>
              <a:rPr lang="en-US" sz="2800" u="sng" dirty="0">
                <a:solidFill>
                  <a:srgbClr val="E46C0A"/>
                </a:solidFill>
              </a:rPr>
              <a:t>trumpet</a:t>
            </a:r>
            <a:r>
              <a:rPr lang="en-US" sz="2800" dirty="0">
                <a:solidFill>
                  <a:schemeClr val="accent6">
                    <a:lumMod val="60000"/>
                    <a:lumOff val="40000"/>
                  </a:schemeClr>
                </a:solidFill>
              </a:rPr>
              <a:t> in </a:t>
            </a:r>
            <a:r>
              <a:rPr lang="en-US" sz="2800" u="sng" dirty="0">
                <a:solidFill>
                  <a:srgbClr val="E46C0A"/>
                </a:solidFill>
              </a:rPr>
              <a:t>Zion</a:t>
            </a:r>
            <a:r>
              <a:rPr lang="en-US" sz="2800" dirty="0">
                <a:solidFill>
                  <a:schemeClr val="accent6">
                    <a:lumMod val="60000"/>
                    <a:lumOff val="40000"/>
                  </a:schemeClr>
                </a:solidFill>
              </a:rPr>
              <a:t>, and sound an alarm in my </a:t>
            </a:r>
            <a:r>
              <a:rPr lang="en-US" sz="2800" u="sng" dirty="0">
                <a:solidFill>
                  <a:srgbClr val="E46C0A"/>
                </a:solidFill>
              </a:rPr>
              <a:t>holy mountain</a:t>
            </a:r>
            <a:r>
              <a:rPr lang="en-US" sz="2800" dirty="0">
                <a:solidFill>
                  <a:schemeClr val="accent6">
                    <a:lumMod val="60000"/>
                    <a:lumOff val="40000"/>
                  </a:schemeClr>
                </a:solidFill>
              </a:rPr>
              <a:t>: let all the inhabitants of the land tremble: for the </a:t>
            </a:r>
            <a:r>
              <a:rPr lang="en-US" sz="2800" u="sng" dirty="0">
                <a:solidFill>
                  <a:srgbClr val="E46C0A"/>
                </a:solidFill>
              </a:rPr>
              <a:t>day of the LORD</a:t>
            </a:r>
            <a:r>
              <a:rPr lang="en-US" sz="2800" dirty="0">
                <a:solidFill>
                  <a:srgbClr val="E46C0A"/>
                </a:solidFill>
              </a:rPr>
              <a:t> </a:t>
            </a:r>
            <a:r>
              <a:rPr lang="en-US" sz="2800" dirty="0">
                <a:solidFill>
                  <a:schemeClr val="accent6">
                    <a:lumMod val="60000"/>
                    <a:lumOff val="40000"/>
                  </a:schemeClr>
                </a:solidFill>
              </a:rPr>
              <a:t>cometh, for it is nigh at hand</a:t>
            </a:r>
            <a:r>
              <a:rPr lang="en-US" sz="2800" dirty="0" smtClean="0">
                <a:solidFill>
                  <a:schemeClr val="accent6">
                    <a:lumMod val="60000"/>
                    <a:lumOff val="40000"/>
                  </a:schemeClr>
                </a:solidFill>
              </a:rPr>
              <a:t>;</a:t>
            </a:r>
          </a:p>
          <a:p>
            <a:endParaRPr lang="en-US" sz="2800" dirty="0">
              <a:solidFill>
                <a:schemeClr val="accent6">
                  <a:lumMod val="60000"/>
                  <a:lumOff val="40000"/>
                </a:schemeClr>
              </a:solidFill>
            </a:endParaRPr>
          </a:p>
        </p:txBody>
      </p:sp>
      <p:sp>
        <p:nvSpPr>
          <p:cNvPr id="10" name="TextBox 9"/>
          <p:cNvSpPr txBox="1"/>
          <p:nvPr/>
        </p:nvSpPr>
        <p:spPr>
          <a:xfrm>
            <a:off x="721219" y="5687972"/>
            <a:ext cx="2885075" cy="523220"/>
          </a:xfrm>
          <a:prstGeom prst="rect">
            <a:avLst/>
          </a:prstGeom>
          <a:noFill/>
        </p:spPr>
        <p:txBody>
          <a:bodyPr wrap="none" rtlCol="0">
            <a:spAutoFit/>
          </a:bodyPr>
          <a:lstStyle/>
          <a:p>
            <a:r>
              <a:rPr lang="en-US" sz="2800" b="1" dirty="0" smtClean="0">
                <a:solidFill>
                  <a:schemeClr val="accent6">
                    <a:lumMod val="75000"/>
                  </a:schemeClr>
                </a:solidFill>
              </a:rPr>
              <a:t>Day of the LORD…</a:t>
            </a:r>
            <a:endParaRPr lang="en-US" sz="2800" dirty="0"/>
          </a:p>
        </p:txBody>
      </p:sp>
      <p:sp>
        <p:nvSpPr>
          <p:cNvPr id="11" name="TextBox 10"/>
          <p:cNvSpPr txBox="1"/>
          <p:nvPr/>
        </p:nvSpPr>
        <p:spPr>
          <a:xfrm>
            <a:off x="3533583" y="5687972"/>
            <a:ext cx="4636255" cy="523220"/>
          </a:xfrm>
          <a:prstGeom prst="rect">
            <a:avLst/>
          </a:prstGeom>
          <a:noFill/>
        </p:spPr>
        <p:txBody>
          <a:bodyPr wrap="none" rtlCol="0">
            <a:spAutoFit/>
          </a:bodyPr>
          <a:lstStyle/>
          <a:p>
            <a:r>
              <a:rPr lang="en-US" sz="2800" b="1" dirty="0" smtClean="0">
                <a:solidFill>
                  <a:schemeClr val="accent5">
                    <a:lumMod val="60000"/>
                    <a:lumOff val="40000"/>
                  </a:schemeClr>
                </a:solidFill>
              </a:rPr>
              <a:t>Time of Trouble/Armageddon</a:t>
            </a:r>
            <a:endParaRPr lang="en-US" sz="2800" b="1" dirty="0">
              <a:solidFill>
                <a:schemeClr val="accent5">
                  <a:lumMod val="60000"/>
                  <a:lumOff val="40000"/>
                </a:schemeClr>
              </a:solidFill>
            </a:endParaRPr>
          </a:p>
        </p:txBody>
      </p:sp>
    </p:spTree>
    <p:custDataLst>
      <p:tags r:id="rId1"/>
    </p:custDataLst>
    <p:extLst>
      <p:ext uri="{BB962C8B-B14F-4D97-AF65-F5344CB8AC3E}">
        <p14:creationId xmlns:p14="http://schemas.microsoft.com/office/powerpoint/2010/main" val="4804606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5" grpId="0"/>
      <p:bldP spid="16" grpId="0"/>
      <p:bldP spid="1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472628" y="1679458"/>
            <a:ext cx="4242642" cy="3535392"/>
          </a:xfrm>
          <a:prstGeom prst="triangle">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accent4">
                    <a:lumMod val="75000"/>
                  </a:schemeClr>
                </a:solidFill>
              </a:rPr>
              <a:t>Triumvirate of evil </a:t>
            </a:r>
            <a:r>
              <a:rPr lang="en-US" sz="3200" dirty="0" smtClean="0">
                <a:solidFill>
                  <a:schemeClr val="accent4">
                    <a:lumMod val="75000"/>
                  </a:schemeClr>
                </a:solidFill>
              </a:rPr>
              <a:t>power</a:t>
            </a:r>
          </a:p>
          <a:p>
            <a:pPr algn="ctr"/>
            <a:endParaRPr lang="en-US" sz="3200" dirty="0">
              <a:solidFill>
                <a:schemeClr val="accent4">
                  <a:lumMod val="40000"/>
                  <a:lumOff val="60000"/>
                </a:schemeClr>
              </a:solidFill>
            </a:endParaRPr>
          </a:p>
        </p:txBody>
      </p:sp>
      <p:sp>
        <p:nvSpPr>
          <p:cNvPr id="8" name="Oval 7"/>
          <p:cNvSpPr/>
          <p:nvPr/>
        </p:nvSpPr>
        <p:spPr>
          <a:xfrm>
            <a:off x="3094168" y="526889"/>
            <a:ext cx="2999584" cy="797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accent4">
                    <a:lumMod val="40000"/>
                    <a:lumOff val="60000"/>
                  </a:schemeClr>
                </a:solidFill>
              </a:rPr>
              <a:t>Selfishness</a:t>
            </a:r>
            <a:endParaRPr lang="en-US" sz="3200" dirty="0">
              <a:solidFill>
                <a:schemeClr val="accent4">
                  <a:lumMod val="40000"/>
                  <a:lumOff val="60000"/>
                </a:schemeClr>
              </a:solidFill>
            </a:endParaRPr>
          </a:p>
        </p:txBody>
      </p:sp>
      <p:sp>
        <p:nvSpPr>
          <p:cNvPr id="23" name="Oval 22"/>
          <p:cNvSpPr/>
          <p:nvPr/>
        </p:nvSpPr>
        <p:spPr>
          <a:xfrm>
            <a:off x="544246" y="5587200"/>
            <a:ext cx="2999584" cy="797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accent4">
                    <a:lumMod val="40000"/>
                    <a:lumOff val="60000"/>
                  </a:schemeClr>
                </a:solidFill>
              </a:rPr>
              <a:t>Knowledge</a:t>
            </a:r>
            <a:endParaRPr lang="en-US" sz="3200" dirty="0">
              <a:solidFill>
                <a:schemeClr val="accent4">
                  <a:lumMod val="40000"/>
                  <a:lumOff val="60000"/>
                </a:schemeClr>
              </a:solidFill>
            </a:endParaRPr>
          </a:p>
        </p:txBody>
      </p:sp>
      <p:sp>
        <p:nvSpPr>
          <p:cNvPr id="24" name="Oval 23"/>
          <p:cNvSpPr/>
          <p:nvPr/>
        </p:nvSpPr>
        <p:spPr>
          <a:xfrm>
            <a:off x="5732696" y="5587200"/>
            <a:ext cx="2999584" cy="797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accent4">
                    <a:lumMod val="40000"/>
                    <a:lumOff val="60000"/>
                  </a:schemeClr>
                </a:solidFill>
              </a:rPr>
              <a:t>Liberty</a:t>
            </a:r>
            <a:endParaRPr lang="en-US" sz="3200" dirty="0">
              <a:solidFill>
                <a:schemeClr val="accent4">
                  <a:lumMod val="40000"/>
                  <a:lumOff val="60000"/>
                </a:schemeClr>
              </a:solidFill>
            </a:endParaRPr>
          </a:p>
        </p:txBody>
      </p:sp>
    </p:spTree>
    <p:custDataLst>
      <p:tags r:id="rId1"/>
    </p:custDataLst>
    <p:extLst>
      <p:ext uri="{BB962C8B-B14F-4D97-AF65-F5344CB8AC3E}">
        <p14:creationId xmlns:p14="http://schemas.microsoft.com/office/powerpoint/2010/main" val="397786599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p:nvPr>
        </p:nvSpPr>
        <p:spPr>
          <a:xfrm>
            <a:off x="557176" y="270199"/>
            <a:ext cx="8001000" cy="1418547"/>
          </a:xfrm>
        </p:spPr>
        <p:txBody>
          <a:bodyPr>
            <a:noAutofit/>
          </a:bodyPr>
          <a:lstStyle/>
          <a:p>
            <a:r>
              <a:rPr lang="en-US" dirty="0" smtClean="0">
                <a:solidFill>
                  <a:srgbClr val="E46C0A"/>
                </a:solidFill>
                <a:latin typeface="+mn-lt"/>
                <a:ea typeface="+mn-ea"/>
                <a:cs typeface="+mn-cs"/>
              </a:rPr>
              <a:t>IS THIS OUR CLUE?</a:t>
            </a:r>
            <a:endParaRPr lang="en-US" dirty="0">
              <a:solidFill>
                <a:srgbClr val="E46C0A"/>
              </a:solidFill>
              <a:latin typeface="+mn-lt"/>
              <a:ea typeface="+mn-ea"/>
              <a:cs typeface="+mn-cs"/>
            </a:endParaRPr>
          </a:p>
        </p:txBody>
      </p:sp>
      <p:sp>
        <p:nvSpPr>
          <p:cNvPr id="9" name="Title 1"/>
          <p:cNvSpPr txBox="1">
            <a:spLocks/>
          </p:cNvSpPr>
          <p:nvPr/>
        </p:nvSpPr>
        <p:spPr>
          <a:xfrm>
            <a:off x="269839" y="2012986"/>
            <a:ext cx="8661352" cy="468796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6">
                    <a:lumMod val="75000"/>
                  </a:schemeClr>
                </a:solidFill>
              </a:rPr>
              <a:t>Joel 2:2</a:t>
            </a:r>
            <a:r>
              <a:rPr lang="en-US" sz="2800" dirty="0" smtClean="0">
                <a:solidFill>
                  <a:schemeClr val="accent6">
                    <a:lumMod val="60000"/>
                    <a:lumOff val="40000"/>
                  </a:schemeClr>
                </a:solidFill>
              </a:rPr>
              <a:t>: A </a:t>
            </a:r>
            <a:r>
              <a:rPr lang="en-US" sz="2800" u="sng" dirty="0" smtClean="0">
                <a:solidFill>
                  <a:srgbClr val="E46C0A"/>
                </a:solidFill>
              </a:rPr>
              <a:t>day of darkness</a:t>
            </a:r>
            <a:r>
              <a:rPr lang="en-US" sz="2800" dirty="0" smtClean="0">
                <a:solidFill>
                  <a:srgbClr val="E46C0A"/>
                </a:solidFill>
              </a:rPr>
              <a:t> </a:t>
            </a:r>
            <a:r>
              <a:rPr lang="en-US" sz="2800" dirty="0" smtClean="0">
                <a:solidFill>
                  <a:schemeClr val="accent6">
                    <a:lumMod val="60000"/>
                    <a:lumOff val="40000"/>
                  </a:schemeClr>
                </a:solidFill>
              </a:rPr>
              <a:t>and of gloominess, a </a:t>
            </a:r>
            <a:r>
              <a:rPr lang="en-US" sz="2800" u="sng" dirty="0" smtClean="0">
                <a:solidFill>
                  <a:srgbClr val="E46C0A"/>
                </a:solidFill>
              </a:rPr>
              <a:t>day of clouds</a:t>
            </a:r>
            <a:r>
              <a:rPr lang="en-US" sz="2800" dirty="0" smtClean="0">
                <a:solidFill>
                  <a:schemeClr val="accent6">
                    <a:lumMod val="60000"/>
                    <a:lumOff val="40000"/>
                  </a:schemeClr>
                </a:solidFill>
              </a:rPr>
              <a:t> and of thick darkness, as the morning spread upon the mountains: a </a:t>
            </a:r>
            <a:r>
              <a:rPr lang="en-US" sz="2800" u="sng" dirty="0" smtClean="0">
                <a:solidFill>
                  <a:srgbClr val="8EB4E3"/>
                </a:solidFill>
              </a:rPr>
              <a:t>great people</a:t>
            </a:r>
            <a:r>
              <a:rPr lang="en-US" sz="2800" dirty="0" smtClean="0">
                <a:solidFill>
                  <a:srgbClr val="8EB4E3"/>
                </a:solidFill>
              </a:rPr>
              <a:t> </a:t>
            </a:r>
            <a:r>
              <a:rPr lang="en-US" sz="2800" dirty="0" smtClean="0">
                <a:solidFill>
                  <a:schemeClr val="accent6">
                    <a:lumMod val="60000"/>
                    <a:lumOff val="40000"/>
                  </a:schemeClr>
                </a:solidFill>
              </a:rPr>
              <a:t>and a strong; </a:t>
            </a:r>
            <a:r>
              <a:rPr lang="en-US" sz="2800" u="sng" dirty="0" smtClean="0">
                <a:solidFill>
                  <a:schemeClr val="bg2">
                    <a:lumMod val="40000"/>
                    <a:lumOff val="60000"/>
                  </a:schemeClr>
                </a:solidFill>
              </a:rPr>
              <a:t>there hath not been ever the like, neither shall be any more after it, even to the years of many generations.</a:t>
            </a:r>
          </a:p>
          <a:p>
            <a:pPr algn="l"/>
            <a:endParaRPr lang="en-US" sz="2800" u="sng" dirty="0">
              <a:solidFill>
                <a:srgbClr val="E46C0A"/>
              </a:solidFill>
            </a:endParaRPr>
          </a:p>
          <a:p>
            <a:pPr algn="l"/>
            <a:r>
              <a:rPr lang="en-US" sz="2800" b="1" dirty="0">
                <a:solidFill>
                  <a:schemeClr val="accent6">
                    <a:lumMod val="75000"/>
                  </a:schemeClr>
                </a:solidFill>
              </a:rPr>
              <a:t>Matthew 24:21: </a:t>
            </a:r>
            <a:r>
              <a:rPr lang="en-US" sz="2800" dirty="0">
                <a:solidFill>
                  <a:srgbClr val="8EB4E3"/>
                </a:solidFill>
              </a:rPr>
              <a:t>For then shall be great tribulation, such as </a:t>
            </a:r>
            <a:r>
              <a:rPr lang="en-US" sz="2800" dirty="0" smtClean="0">
                <a:solidFill>
                  <a:srgbClr val="8EB4E3"/>
                </a:solidFill>
              </a:rPr>
              <a:t>was not </a:t>
            </a:r>
            <a:r>
              <a:rPr lang="en-US" sz="2800" dirty="0">
                <a:solidFill>
                  <a:srgbClr val="8EB4E3"/>
                </a:solidFill>
              </a:rPr>
              <a:t>since the beginning of the world to this time, no, nor ever shall be.</a:t>
            </a:r>
            <a:r>
              <a:rPr lang="en-US" sz="2800" dirty="0">
                <a:solidFill>
                  <a:schemeClr val="accent6">
                    <a:lumMod val="60000"/>
                    <a:lumOff val="40000"/>
                  </a:schemeClr>
                </a:solidFill>
              </a:rPr>
              <a:t> </a:t>
            </a:r>
          </a:p>
          <a:p>
            <a:pPr algn="l" defTabSz="457200">
              <a:spcBef>
                <a:spcPts val="0"/>
              </a:spcBef>
              <a:defRPr/>
            </a:pPr>
            <a:r>
              <a:rPr lang="en-US" sz="2800" b="1" dirty="0">
                <a:solidFill>
                  <a:schemeClr val="accent6">
                    <a:lumMod val="75000"/>
                  </a:schemeClr>
                </a:solidFill>
              </a:rPr>
              <a:t>Dan 12:1: </a:t>
            </a:r>
            <a:r>
              <a:rPr lang="en-US" sz="2800" dirty="0">
                <a:solidFill>
                  <a:srgbClr val="8EB4E3"/>
                </a:solidFill>
              </a:rPr>
              <a:t>…and there shall be a time of trouble, such as never was since there was a nation even to that same time: </a:t>
            </a:r>
          </a:p>
          <a:p>
            <a:pPr algn="l"/>
            <a:endParaRPr lang="en-US" sz="2800" u="sng" dirty="0">
              <a:solidFill>
                <a:srgbClr val="E46C0A"/>
              </a:solidFill>
            </a:endParaRPr>
          </a:p>
        </p:txBody>
      </p:sp>
    </p:spTree>
    <p:custDataLst>
      <p:tags r:id="rId1"/>
    </p:custDataLst>
    <p:extLst>
      <p:ext uri="{BB962C8B-B14F-4D97-AF65-F5344CB8AC3E}">
        <p14:creationId xmlns:p14="http://schemas.microsoft.com/office/powerpoint/2010/main" val="282569887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433463"/>
            <a:ext cx="7531100" cy="5648327"/>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4046934595"/>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803" y="4234599"/>
            <a:ext cx="3158587" cy="523220"/>
          </a:xfrm>
          <a:prstGeom prst="rect">
            <a:avLst/>
          </a:prstGeom>
          <a:noFill/>
        </p:spPr>
        <p:txBody>
          <a:bodyPr wrap="none" rtlCol="0">
            <a:spAutoFit/>
          </a:bodyPr>
          <a:lstStyle/>
          <a:p>
            <a:r>
              <a:rPr lang="en-US" sz="2800" b="1" dirty="0" smtClean="0">
                <a:solidFill>
                  <a:schemeClr val="accent6">
                    <a:lumMod val="75000"/>
                  </a:schemeClr>
                </a:solidFill>
              </a:rPr>
              <a:t>Fire ……..……………….</a:t>
            </a:r>
          </a:p>
        </p:txBody>
      </p:sp>
      <p:sp>
        <p:nvSpPr>
          <p:cNvPr id="7" name="TextBox 6"/>
          <p:cNvSpPr txBox="1"/>
          <p:nvPr/>
        </p:nvSpPr>
        <p:spPr>
          <a:xfrm>
            <a:off x="791803" y="5409766"/>
            <a:ext cx="3434554" cy="523220"/>
          </a:xfrm>
          <a:prstGeom prst="rect">
            <a:avLst/>
          </a:prstGeom>
          <a:noFill/>
        </p:spPr>
        <p:txBody>
          <a:bodyPr wrap="none" rtlCol="0">
            <a:spAutoFit/>
          </a:bodyPr>
          <a:lstStyle/>
          <a:p>
            <a:r>
              <a:rPr lang="en-US" sz="2800" b="1" dirty="0" smtClean="0">
                <a:solidFill>
                  <a:schemeClr val="accent6">
                    <a:lumMod val="75000"/>
                  </a:schemeClr>
                </a:solidFill>
              </a:rPr>
              <a:t>Horses….………………….</a:t>
            </a:r>
            <a:endParaRPr lang="en-US" sz="2800" dirty="0"/>
          </a:p>
        </p:txBody>
      </p:sp>
      <p:sp>
        <p:nvSpPr>
          <p:cNvPr id="6" name="TextBox 5"/>
          <p:cNvSpPr txBox="1"/>
          <p:nvPr/>
        </p:nvSpPr>
        <p:spPr>
          <a:xfrm>
            <a:off x="791803" y="4827710"/>
            <a:ext cx="3181205" cy="523220"/>
          </a:xfrm>
          <a:prstGeom prst="rect">
            <a:avLst/>
          </a:prstGeom>
          <a:noFill/>
        </p:spPr>
        <p:txBody>
          <a:bodyPr wrap="none" rtlCol="0">
            <a:spAutoFit/>
          </a:bodyPr>
          <a:lstStyle/>
          <a:p>
            <a:r>
              <a:rPr lang="en-US" sz="2800" b="1" dirty="0">
                <a:solidFill>
                  <a:schemeClr val="accent6">
                    <a:lumMod val="75000"/>
                  </a:schemeClr>
                </a:solidFill>
              </a:rPr>
              <a:t>Land….………………….</a:t>
            </a:r>
            <a:endParaRPr lang="en-US" sz="2800" dirty="0"/>
          </a:p>
        </p:txBody>
      </p:sp>
      <p:sp>
        <p:nvSpPr>
          <p:cNvPr id="10" name="TextBox 9"/>
          <p:cNvSpPr txBox="1"/>
          <p:nvPr/>
        </p:nvSpPr>
        <p:spPr>
          <a:xfrm>
            <a:off x="791803" y="5991822"/>
            <a:ext cx="3175769" cy="523220"/>
          </a:xfrm>
          <a:prstGeom prst="rect">
            <a:avLst/>
          </a:prstGeom>
          <a:noFill/>
        </p:spPr>
        <p:txBody>
          <a:bodyPr wrap="none" rtlCol="0">
            <a:spAutoFit/>
          </a:bodyPr>
          <a:lstStyle/>
          <a:p>
            <a:r>
              <a:rPr lang="en-US" sz="2800" b="1" dirty="0" smtClean="0">
                <a:solidFill>
                  <a:schemeClr val="accent6">
                    <a:lumMod val="75000"/>
                  </a:schemeClr>
                </a:solidFill>
              </a:rPr>
              <a:t>Horsemen …………….</a:t>
            </a:r>
            <a:endParaRPr lang="en-US" sz="2800" dirty="0"/>
          </a:p>
        </p:txBody>
      </p:sp>
      <p:sp>
        <p:nvSpPr>
          <p:cNvPr id="15" name="TextBox 14"/>
          <p:cNvSpPr txBox="1"/>
          <p:nvPr/>
        </p:nvSpPr>
        <p:spPr>
          <a:xfrm>
            <a:off x="4142022" y="4234599"/>
            <a:ext cx="1926028" cy="523220"/>
          </a:xfrm>
          <a:prstGeom prst="rect">
            <a:avLst/>
          </a:prstGeom>
          <a:noFill/>
        </p:spPr>
        <p:txBody>
          <a:bodyPr wrap="none" rtlCol="0">
            <a:spAutoFit/>
          </a:bodyPr>
          <a:lstStyle/>
          <a:p>
            <a:r>
              <a:rPr lang="en-US" sz="2800" b="1" dirty="0" smtClean="0">
                <a:solidFill>
                  <a:schemeClr val="accent5">
                    <a:lumMod val="60000"/>
                    <a:lumOff val="40000"/>
                  </a:schemeClr>
                </a:solidFill>
              </a:rPr>
              <a:t>Destruction</a:t>
            </a:r>
          </a:p>
        </p:txBody>
      </p:sp>
      <p:sp>
        <p:nvSpPr>
          <p:cNvPr id="17" name="TextBox 16"/>
          <p:cNvSpPr txBox="1"/>
          <p:nvPr/>
        </p:nvSpPr>
        <p:spPr>
          <a:xfrm>
            <a:off x="4142022" y="5409766"/>
            <a:ext cx="1611314" cy="523220"/>
          </a:xfrm>
          <a:prstGeom prst="rect">
            <a:avLst/>
          </a:prstGeom>
          <a:noFill/>
        </p:spPr>
        <p:txBody>
          <a:bodyPr wrap="none" rtlCol="0">
            <a:spAutoFit/>
          </a:bodyPr>
          <a:lstStyle/>
          <a:p>
            <a:r>
              <a:rPr lang="en-US" sz="2800" b="1" dirty="0" smtClean="0">
                <a:solidFill>
                  <a:schemeClr val="accent5">
                    <a:lumMod val="60000"/>
                    <a:lumOff val="40000"/>
                  </a:schemeClr>
                </a:solidFill>
              </a:rPr>
              <a:t>Doctrines</a:t>
            </a:r>
          </a:p>
        </p:txBody>
      </p:sp>
      <p:sp>
        <p:nvSpPr>
          <p:cNvPr id="16" name="TextBox 15"/>
          <p:cNvSpPr txBox="1"/>
          <p:nvPr/>
        </p:nvSpPr>
        <p:spPr>
          <a:xfrm>
            <a:off x="4142022" y="4827710"/>
            <a:ext cx="4960437" cy="523220"/>
          </a:xfrm>
          <a:prstGeom prst="rect">
            <a:avLst/>
          </a:prstGeom>
          <a:noFill/>
        </p:spPr>
        <p:txBody>
          <a:bodyPr wrap="none" rtlCol="0">
            <a:spAutoFit/>
          </a:bodyPr>
          <a:lstStyle/>
          <a:p>
            <a:r>
              <a:rPr lang="en-US" sz="2800" b="1" dirty="0" smtClean="0">
                <a:solidFill>
                  <a:schemeClr val="accent5">
                    <a:lumMod val="60000"/>
                    <a:lumOff val="40000"/>
                  </a:schemeClr>
                </a:solidFill>
              </a:rPr>
              <a:t>(Earth) The </a:t>
            </a:r>
            <a:r>
              <a:rPr lang="en-US" sz="2800" b="1" dirty="0">
                <a:solidFill>
                  <a:schemeClr val="accent5">
                    <a:lumMod val="60000"/>
                    <a:lumOff val="40000"/>
                  </a:schemeClr>
                </a:solidFill>
              </a:rPr>
              <a:t>Present Social Order</a:t>
            </a:r>
          </a:p>
        </p:txBody>
      </p:sp>
      <p:sp>
        <p:nvSpPr>
          <p:cNvPr id="18" name="TextBox 17"/>
          <p:cNvSpPr txBox="1"/>
          <p:nvPr/>
        </p:nvSpPr>
        <p:spPr>
          <a:xfrm>
            <a:off x="4142022" y="5992058"/>
            <a:ext cx="4246149" cy="523220"/>
          </a:xfrm>
          <a:prstGeom prst="rect">
            <a:avLst/>
          </a:prstGeom>
          <a:noFill/>
        </p:spPr>
        <p:txBody>
          <a:bodyPr wrap="none" rtlCol="0">
            <a:spAutoFit/>
          </a:bodyPr>
          <a:lstStyle/>
          <a:p>
            <a:r>
              <a:rPr lang="en-US" sz="2800" b="1" dirty="0" smtClean="0">
                <a:solidFill>
                  <a:schemeClr val="accent5">
                    <a:lumMod val="60000"/>
                    <a:lumOff val="40000"/>
                  </a:schemeClr>
                </a:solidFill>
              </a:rPr>
              <a:t>Teachers of False Doctrines</a:t>
            </a:r>
          </a:p>
        </p:txBody>
      </p:sp>
      <p:sp>
        <p:nvSpPr>
          <p:cNvPr id="22" name="Title 1"/>
          <p:cNvSpPr>
            <a:spLocks noGrp="1"/>
          </p:cNvSpPr>
          <p:nvPr>
            <p:ph type="ctrTitle"/>
          </p:nvPr>
        </p:nvSpPr>
        <p:spPr>
          <a:xfrm>
            <a:off x="584200" y="33019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
        <p:nvSpPr>
          <p:cNvPr id="23" name="Title 1"/>
          <p:cNvSpPr txBox="1">
            <a:spLocks/>
          </p:cNvSpPr>
          <p:nvPr/>
        </p:nvSpPr>
        <p:spPr>
          <a:xfrm>
            <a:off x="791803" y="1047909"/>
            <a:ext cx="8001000" cy="1728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6">
                    <a:lumMod val="75000"/>
                  </a:schemeClr>
                </a:solidFill>
              </a:rPr>
              <a:t>Joel 2:3  </a:t>
            </a:r>
            <a:r>
              <a:rPr lang="en-US" sz="2800" dirty="0" smtClean="0">
                <a:solidFill>
                  <a:schemeClr val="accent6">
                    <a:lumMod val="60000"/>
                    <a:lumOff val="40000"/>
                  </a:schemeClr>
                </a:solidFill>
              </a:rPr>
              <a:t>A </a:t>
            </a:r>
            <a:r>
              <a:rPr lang="en-US" sz="2800" u="sng" dirty="0">
                <a:solidFill>
                  <a:srgbClr val="E46C0A"/>
                </a:solidFill>
              </a:rPr>
              <a:t>fire</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devoureth</a:t>
            </a:r>
            <a:r>
              <a:rPr lang="en-US" sz="2800" dirty="0" smtClean="0">
                <a:solidFill>
                  <a:schemeClr val="accent6">
                    <a:lumMod val="60000"/>
                    <a:lumOff val="40000"/>
                  </a:schemeClr>
                </a:solidFill>
              </a:rPr>
              <a:t> before them; and behind them a </a:t>
            </a:r>
            <a:r>
              <a:rPr lang="en-US" sz="2800" u="sng" dirty="0">
                <a:solidFill>
                  <a:srgbClr val="E46C0A"/>
                </a:solidFill>
              </a:rPr>
              <a:t>flame</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burneth</a:t>
            </a:r>
            <a:r>
              <a:rPr lang="en-US" sz="2800" dirty="0" smtClean="0">
                <a:solidFill>
                  <a:schemeClr val="accent6">
                    <a:lumMod val="60000"/>
                    <a:lumOff val="40000"/>
                  </a:schemeClr>
                </a:solidFill>
              </a:rPr>
              <a:t>:  the </a:t>
            </a:r>
            <a:r>
              <a:rPr lang="en-US" sz="2800" u="sng" dirty="0">
                <a:solidFill>
                  <a:srgbClr val="E46C0A"/>
                </a:solidFill>
              </a:rPr>
              <a:t>land</a:t>
            </a:r>
            <a:r>
              <a:rPr lang="en-US" sz="2800" dirty="0" smtClean="0">
                <a:solidFill>
                  <a:schemeClr val="accent6">
                    <a:lumMod val="60000"/>
                    <a:lumOff val="40000"/>
                  </a:schemeClr>
                </a:solidFill>
              </a:rPr>
              <a:t> is as the Garden of Eden, and behind them a desolate wilderness; yea, and nothing shall escape them. </a:t>
            </a:r>
            <a:endParaRPr lang="en-US" sz="2800" dirty="0">
              <a:solidFill>
                <a:schemeClr val="accent6">
                  <a:lumMod val="60000"/>
                  <a:lumOff val="40000"/>
                </a:schemeClr>
              </a:solidFill>
            </a:endParaRPr>
          </a:p>
        </p:txBody>
      </p:sp>
      <p:sp>
        <p:nvSpPr>
          <p:cNvPr id="24" name="Title 1"/>
          <p:cNvSpPr txBox="1">
            <a:spLocks/>
          </p:cNvSpPr>
          <p:nvPr/>
        </p:nvSpPr>
        <p:spPr>
          <a:xfrm>
            <a:off x="791803" y="2773641"/>
            <a:ext cx="8001000" cy="1400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6">
                    <a:lumMod val="75000"/>
                  </a:schemeClr>
                </a:solidFill>
              </a:rPr>
              <a:t>Joel 2:4</a:t>
            </a:r>
            <a:r>
              <a:rPr lang="en-US" sz="2800" dirty="0" smtClean="0">
                <a:solidFill>
                  <a:schemeClr val="accent6">
                    <a:lumMod val="60000"/>
                    <a:lumOff val="40000"/>
                  </a:schemeClr>
                </a:solidFill>
              </a:rPr>
              <a:t>: The appearance of them is as the appearance of </a:t>
            </a:r>
            <a:r>
              <a:rPr lang="en-US" sz="2800" u="sng" dirty="0" smtClean="0">
                <a:solidFill>
                  <a:srgbClr val="E46C0A"/>
                </a:solidFill>
              </a:rPr>
              <a:t>horses</a:t>
            </a:r>
            <a:r>
              <a:rPr lang="en-US" sz="2800" dirty="0" smtClean="0">
                <a:solidFill>
                  <a:schemeClr val="accent6">
                    <a:lumMod val="60000"/>
                    <a:lumOff val="40000"/>
                  </a:schemeClr>
                </a:solidFill>
              </a:rPr>
              <a:t>; and as </a:t>
            </a:r>
            <a:r>
              <a:rPr lang="en-US" sz="2800" u="sng" dirty="0" smtClean="0">
                <a:solidFill>
                  <a:srgbClr val="E46C0A"/>
                </a:solidFill>
              </a:rPr>
              <a:t>horsemen</a:t>
            </a:r>
            <a:r>
              <a:rPr lang="en-US" sz="2800" dirty="0" smtClean="0">
                <a:solidFill>
                  <a:schemeClr val="accent6">
                    <a:lumMod val="60000"/>
                    <a:lumOff val="40000"/>
                  </a:schemeClr>
                </a:solidFill>
              </a:rPr>
              <a:t>, so shall they run. </a:t>
            </a:r>
            <a:endParaRPr lang="en-US" sz="2800" dirty="0">
              <a:solidFill>
                <a:schemeClr val="accent6">
                  <a:lumMod val="60000"/>
                  <a:lumOff val="40000"/>
                </a:schemeClr>
              </a:solidFill>
            </a:endParaRPr>
          </a:p>
        </p:txBody>
      </p:sp>
    </p:spTree>
    <p:custDataLst>
      <p:tags r:id="rId1"/>
    </p:custDataLst>
    <p:extLst>
      <p:ext uri="{BB962C8B-B14F-4D97-AF65-F5344CB8AC3E}">
        <p14:creationId xmlns:p14="http://schemas.microsoft.com/office/powerpoint/2010/main" val="2693816768"/>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p:bldP spid="10" grpId="0"/>
      <p:bldP spid="15" grpId="0"/>
      <p:bldP spid="17"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1815" y="1432057"/>
            <a:ext cx="8887469" cy="43502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00" dirty="0" smtClean="0">
              <a:solidFill>
                <a:schemeClr val="accent6">
                  <a:lumMod val="60000"/>
                  <a:lumOff val="40000"/>
                </a:schemeClr>
              </a:solidFill>
            </a:endParaRPr>
          </a:p>
          <a:p>
            <a:pPr algn="l"/>
            <a:r>
              <a:rPr lang="en-US" sz="2800" b="1" dirty="0">
                <a:solidFill>
                  <a:schemeClr val="accent6">
                    <a:lumMod val="75000"/>
                  </a:schemeClr>
                </a:solidFill>
              </a:rPr>
              <a:t>Joel 2:5</a:t>
            </a:r>
            <a:r>
              <a:rPr lang="en-US" sz="2800" dirty="0">
                <a:solidFill>
                  <a:schemeClr val="accent6">
                    <a:lumMod val="60000"/>
                    <a:lumOff val="40000"/>
                  </a:schemeClr>
                </a:solidFill>
              </a:rPr>
              <a:t>: Like the noise of chariots on the tops of mountains shall they leap, like the noise of a flame of fire that </a:t>
            </a:r>
            <a:r>
              <a:rPr lang="en-US" sz="2800" dirty="0" err="1">
                <a:solidFill>
                  <a:schemeClr val="accent6">
                    <a:lumMod val="60000"/>
                    <a:lumOff val="40000"/>
                  </a:schemeClr>
                </a:solidFill>
              </a:rPr>
              <a:t>devoureth</a:t>
            </a:r>
            <a:r>
              <a:rPr lang="en-US" sz="2800" dirty="0">
                <a:solidFill>
                  <a:schemeClr val="accent6">
                    <a:lumMod val="60000"/>
                    <a:lumOff val="40000"/>
                  </a:schemeClr>
                </a:solidFill>
              </a:rPr>
              <a:t> the stubble, as a strong people set in battle array. </a:t>
            </a:r>
            <a:endParaRPr lang="en-US" sz="2800" dirty="0" smtClean="0">
              <a:solidFill>
                <a:schemeClr val="accent6">
                  <a:lumMod val="60000"/>
                  <a:lumOff val="40000"/>
                </a:schemeClr>
              </a:solidFill>
            </a:endParaRPr>
          </a:p>
          <a:p>
            <a:pPr algn="l"/>
            <a:endParaRPr lang="en-US" sz="500" b="1" dirty="0" smtClean="0">
              <a:solidFill>
                <a:schemeClr val="accent6">
                  <a:lumMod val="60000"/>
                  <a:lumOff val="40000"/>
                </a:schemeClr>
              </a:solidFill>
            </a:endParaRPr>
          </a:p>
          <a:p>
            <a:pPr algn="l"/>
            <a:endParaRPr lang="en-US" sz="500" b="1" dirty="0">
              <a:solidFill>
                <a:schemeClr val="accent6">
                  <a:lumMod val="60000"/>
                  <a:lumOff val="40000"/>
                </a:schemeClr>
              </a:solidFill>
            </a:endParaRPr>
          </a:p>
          <a:p>
            <a:pPr algn="l"/>
            <a:endParaRPr lang="en-US" sz="500" b="1" dirty="0" smtClean="0">
              <a:solidFill>
                <a:schemeClr val="accent6">
                  <a:lumMod val="60000"/>
                  <a:lumOff val="40000"/>
                </a:schemeClr>
              </a:solidFill>
            </a:endParaRPr>
          </a:p>
          <a:p>
            <a:pPr algn="l"/>
            <a:endParaRPr lang="en-US" sz="500" b="1" dirty="0">
              <a:solidFill>
                <a:schemeClr val="accent6">
                  <a:lumMod val="60000"/>
                  <a:lumOff val="40000"/>
                </a:schemeClr>
              </a:solidFill>
            </a:endParaRPr>
          </a:p>
          <a:p>
            <a:pPr algn="l"/>
            <a:r>
              <a:rPr lang="en-US" sz="2800" b="1" dirty="0">
                <a:solidFill>
                  <a:schemeClr val="accent6">
                    <a:lumMod val="75000"/>
                  </a:schemeClr>
                </a:solidFill>
              </a:rPr>
              <a:t>Joel 2:6</a:t>
            </a:r>
            <a:r>
              <a:rPr lang="en-US" sz="2800" dirty="0">
                <a:solidFill>
                  <a:schemeClr val="accent6">
                    <a:lumMod val="60000"/>
                    <a:lumOff val="40000"/>
                  </a:schemeClr>
                </a:solidFill>
              </a:rPr>
              <a:t>: Before their face the people shall be much pained: all faces shall gather blackness</a:t>
            </a:r>
            <a:r>
              <a:rPr lang="en-US" sz="2800" dirty="0" smtClean="0">
                <a:solidFill>
                  <a:schemeClr val="accent6">
                    <a:lumMod val="60000"/>
                    <a:lumOff val="40000"/>
                  </a:schemeClr>
                </a:solidFill>
              </a:rPr>
              <a:t>.</a:t>
            </a:r>
            <a:endParaRPr lang="en-US" sz="2800" dirty="0">
              <a:solidFill>
                <a:schemeClr val="accent6">
                  <a:lumMod val="60000"/>
                  <a:lumOff val="40000"/>
                </a:schemeClr>
              </a:solidFill>
            </a:endParaRPr>
          </a:p>
        </p:txBody>
      </p:sp>
      <p:sp>
        <p:nvSpPr>
          <p:cNvPr id="4" name="Title 1"/>
          <p:cNvSpPr txBox="1">
            <a:spLocks/>
          </p:cNvSpPr>
          <p:nvPr/>
        </p:nvSpPr>
        <p:spPr>
          <a:xfrm>
            <a:off x="528638" y="721983"/>
            <a:ext cx="8001000" cy="5826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E46C0A"/>
                </a:solidFill>
                <a:latin typeface="+mn-lt"/>
                <a:ea typeface="+mn-ea"/>
                <a:cs typeface="+mn-cs"/>
              </a:rPr>
              <a:t>JOEL: CHAPTER 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3480238089"/>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
        <p:nvSpPr>
          <p:cNvPr id="6" name="Rectangle 5"/>
          <p:cNvSpPr/>
          <p:nvPr/>
        </p:nvSpPr>
        <p:spPr>
          <a:xfrm>
            <a:off x="705808" y="1579906"/>
            <a:ext cx="7759700" cy="3539431"/>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:7</a:t>
            </a:r>
            <a:r>
              <a:rPr lang="en-US" sz="2800" dirty="0" smtClean="0">
                <a:solidFill>
                  <a:schemeClr val="accent6">
                    <a:lumMod val="60000"/>
                    <a:lumOff val="40000"/>
                  </a:schemeClr>
                </a:solidFill>
              </a:rPr>
              <a:t>: </a:t>
            </a:r>
            <a:r>
              <a:rPr lang="en-US" sz="2800" dirty="0">
                <a:solidFill>
                  <a:schemeClr val="accent6">
                    <a:lumMod val="60000"/>
                    <a:lumOff val="40000"/>
                  </a:schemeClr>
                </a:solidFill>
              </a:rPr>
              <a:t>They shall run like mighty men; they shall climb the </a:t>
            </a:r>
            <a:r>
              <a:rPr lang="en-US" sz="2800" u="sng" dirty="0">
                <a:solidFill>
                  <a:srgbClr val="E46C0A"/>
                </a:solidFill>
              </a:rPr>
              <a:t>wall</a:t>
            </a:r>
            <a:r>
              <a:rPr lang="en-US" sz="2800" dirty="0">
                <a:solidFill>
                  <a:schemeClr val="accent6">
                    <a:lumMod val="60000"/>
                    <a:lumOff val="40000"/>
                  </a:schemeClr>
                </a:solidFill>
              </a:rPr>
              <a:t> like men of war; and they shall march every one on his ways, and </a:t>
            </a:r>
            <a:r>
              <a:rPr lang="en-US" sz="2800" u="sng" dirty="0">
                <a:solidFill>
                  <a:srgbClr val="E46C0A"/>
                </a:solidFill>
              </a:rPr>
              <a:t>they shall not break their ranks: </a:t>
            </a:r>
          </a:p>
          <a:p>
            <a:endParaRPr lang="en-US" sz="2800" b="1" dirty="0">
              <a:solidFill>
                <a:schemeClr val="accent6">
                  <a:lumMod val="60000"/>
                  <a:lumOff val="40000"/>
                </a:schemeClr>
              </a:solidFill>
            </a:endParaRPr>
          </a:p>
          <a:p>
            <a:r>
              <a:rPr lang="en-US" sz="2800" b="1" dirty="0" smtClean="0">
                <a:solidFill>
                  <a:schemeClr val="accent6">
                    <a:lumMod val="75000"/>
                  </a:schemeClr>
                </a:solidFill>
              </a:rPr>
              <a:t>Joel </a:t>
            </a:r>
            <a:r>
              <a:rPr lang="en-US" sz="2800" b="1" dirty="0">
                <a:solidFill>
                  <a:schemeClr val="accent6">
                    <a:lumMod val="75000"/>
                  </a:schemeClr>
                </a:solidFill>
              </a:rPr>
              <a:t>2</a:t>
            </a:r>
            <a:r>
              <a:rPr lang="en-US" sz="2800" b="1" dirty="0" smtClean="0">
                <a:solidFill>
                  <a:schemeClr val="accent6">
                    <a:lumMod val="75000"/>
                  </a:schemeClr>
                </a:solidFill>
              </a:rPr>
              <a:t>:8</a:t>
            </a:r>
            <a:r>
              <a:rPr lang="en-US" sz="2800" dirty="0" smtClean="0">
                <a:solidFill>
                  <a:schemeClr val="accent6">
                    <a:lumMod val="60000"/>
                    <a:lumOff val="40000"/>
                  </a:schemeClr>
                </a:solidFill>
              </a:rPr>
              <a:t>: </a:t>
            </a:r>
            <a:r>
              <a:rPr lang="en-US" sz="2800" dirty="0">
                <a:solidFill>
                  <a:schemeClr val="accent6">
                    <a:lumMod val="60000"/>
                    <a:lumOff val="40000"/>
                  </a:schemeClr>
                </a:solidFill>
              </a:rPr>
              <a:t>Neither shall one </a:t>
            </a:r>
            <a:r>
              <a:rPr lang="en-US" sz="2800" u="sng" dirty="0">
                <a:solidFill>
                  <a:srgbClr val="E46C0A"/>
                </a:solidFill>
              </a:rPr>
              <a:t>thrust</a:t>
            </a:r>
            <a:r>
              <a:rPr lang="en-US" sz="2800" dirty="0">
                <a:solidFill>
                  <a:schemeClr val="accent6">
                    <a:lumMod val="60000"/>
                    <a:lumOff val="40000"/>
                  </a:schemeClr>
                </a:solidFill>
              </a:rPr>
              <a:t> another; they shall walk every one in his path: and when they fall upon the sword, they shall not be wounded. </a:t>
            </a:r>
          </a:p>
        </p:txBody>
      </p:sp>
    </p:spTree>
    <p:custDataLst>
      <p:tags r:id="rId1"/>
    </p:custDataLst>
    <p:extLst>
      <p:ext uri="{BB962C8B-B14F-4D97-AF65-F5344CB8AC3E}">
        <p14:creationId xmlns:p14="http://schemas.microsoft.com/office/powerpoint/2010/main" val="2455828428"/>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
        <p:nvSpPr>
          <p:cNvPr id="5" name="Rectangle 4"/>
          <p:cNvSpPr/>
          <p:nvPr/>
        </p:nvSpPr>
        <p:spPr>
          <a:xfrm>
            <a:off x="584200" y="1802483"/>
            <a:ext cx="7992360" cy="1384995"/>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:9</a:t>
            </a:r>
            <a:r>
              <a:rPr lang="en-US" sz="2800" dirty="0" smtClean="0">
                <a:solidFill>
                  <a:schemeClr val="accent6">
                    <a:lumMod val="60000"/>
                    <a:lumOff val="40000"/>
                  </a:schemeClr>
                </a:solidFill>
              </a:rPr>
              <a:t>: </a:t>
            </a:r>
            <a:r>
              <a:rPr lang="en-US" sz="2800" dirty="0">
                <a:solidFill>
                  <a:schemeClr val="accent6">
                    <a:lumMod val="60000"/>
                    <a:lumOff val="40000"/>
                  </a:schemeClr>
                </a:solidFill>
                <a:latin typeface="+mj-lt"/>
                <a:ea typeface="+mj-ea"/>
                <a:cs typeface="+mj-cs"/>
              </a:rPr>
              <a:t>They shall run to and fro in the city; they shall run upon the wall, they shall climb up upon the houses; they shall enter in at the windows like </a:t>
            </a:r>
            <a:r>
              <a:rPr lang="en-US" sz="2800" dirty="0">
                <a:solidFill>
                  <a:schemeClr val="accent6">
                    <a:lumMod val="60000"/>
                    <a:lumOff val="40000"/>
                  </a:schemeClr>
                </a:solidFill>
              </a:rPr>
              <a:t>a thief. </a:t>
            </a:r>
          </a:p>
        </p:txBody>
      </p:sp>
      <p:sp>
        <p:nvSpPr>
          <p:cNvPr id="7" name="Title 1"/>
          <p:cNvSpPr txBox="1">
            <a:spLocks/>
          </p:cNvSpPr>
          <p:nvPr/>
        </p:nvSpPr>
        <p:spPr>
          <a:xfrm>
            <a:off x="575560" y="3762543"/>
            <a:ext cx="8001000" cy="1677913"/>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100" b="1" dirty="0" smtClean="0">
                <a:solidFill>
                  <a:schemeClr val="accent6">
                    <a:lumMod val="75000"/>
                  </a:schemeClr>
                </a:solidFill>
              </a:rPr>
              <a:t>Joel 2:10</a:t>
            </a:r>
            <a:r>
              <a:rPr lang="en-US" sz="3100" dirty="0" smtClean="0">
                <a:solidFill>
                  <a:schemeClr val="accent6">
                    <a:lumMod val="60000"/>
                    <a:lumOff val="40000"/>
                  </a:schemeClr>
                </a:solidFill>
              </a:rPr>
              <a:t>: </a:t>
            </a:r>
            <a:r>
              <a:rPr lang="en-US" sz="3100" dirty="0">
                <a:solidFill>
                  <a:schemeClr val="accent6">
                    <a:lumMod val="60000"/>
                    <a:lumOff val="40000"/>
                  </a:schemeClr>
                </a:solidFill>
              </a:rPr>
              <a:t>The earth shall quake before them; the heavens shall tremble: the sun and the moon shall be dark, and the stars shall withdraw their shining: </a:t>
            </a:r>
          </a:p>
        </p:txBody>
      </p:sp>
    </p:spTree>
    <p:custDataLst>
      <p:tags r:id="rId1"/>
    </p:custDataLst>
    <p:extLst>
      <p:ext uri="{BB962C8B-B14F-4D97-AF65-F5344CB8AC3E}">
        <p14:creationId xmlns:p14="http://schemas.microsoft.com/office/powerpoint/2010/main" val="2349684963"/>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150" y="1715006"/>
            <a:ext cx="7759700" cy="3539431"/>
          </a:xfrm>
          <a:prstGeom prst="rect">
            <a:avLst/>
          </a:prstGeom>
        </p:spPr>
        <p:txBody>
          <a:bodyPr wrap="square">
            <a:spAutoFit/>
          </a:bodyPr>
          <a:lstStyle/>
          <a:p>
            <a:r>
              <a:rPr lang="en-US" sz="2800" b="1" dirty="0">
                <a:solidFill>
                  <a:schemeClr val="accent6">
                    <a:lumMod val="75000"/>
                  </a:schemeClr>
                </a:solidFill>
              </a:rPr>
              <a:t>Joel 2</a:t>
            </a:r>
            <a:r>
              <a:rPr lang="en-US" sz="2800" b="1" dirty="0" smtClean="0">
                <a:solidFill>
                  <a:schemeClr val="accent6">
                    <a:lumMod val="75000"/>
                  </a:schemeClr>
                </a:solidFill>
              </a:rPr>
              <a:t>:11</a:t>
            </a:r>
            <a:r>
              <a:rPr lang="en-US" sz="2800" dirty="0" smtClean="0">
                <a:solidFill>
                  <a:schemeClr val="accent6">
                    <a:lumMod val="60000"/>
                    <a:lumOff val="40000"/>
                  </a:schemeClr>
                </a:solidFill>
              </a:rPr>
              <a:t>: </a:t>
            </a:r>
            <a:r>
              <a:rPr lang="en-US" sz="2800" dirty="0">
                <a:solidFill>
                  <a:schemeClr val="accent6">
                    <a:lumMod val="60000"/>
                    <a:lumOff val="40000"/>
                  </a:schemeClr>
                </a:solidFill>
              </a:rPr>
              <a:t>And the LORD shall utter his voice before </a:t>
            </a:r>
            <a:r>
              <a:rPr lang="en-US" sz="2800" u="sng" dirty="0">
                <a:solidFill>
                  <a:srgbClr val="E46C0A"/>
                </a:solidFill>
              </a:rPr>
              <a:t>his army</a:t>
            </a:r>
            <a:r>
              <a:rPr lang="en-US" sz="2800" dirty="0">
                <a:solidFill>
                  <a:schemeClr val="accent6">
                    <a:lumMod val="60000"/>
                    <a:lumOff val="40000"/>
                  </a:schemeClr>
                </a:solidFill>
              </a:rPr>
              <a:t>: for his camp is very great: for he is strong that </a:t>
            </a:r>
            <a:r>
              <a:rPr lang="en-US" sz="2800" dirty="0" err="1">
                <a:solidFill>
                  <a:schemeClr val="accent6">
                    <a:lumMod val="60000"/>
                    <a:lumOff val="40000"/>
                  </a:schemeClr>
                </a:solidFill>
              </a:rPr>
              <a:t>executeth</a:t>
            </a:r>
            <a:r>
              <a:rPr lang="en-US" sz="2800" dirty="0">
                <a:solidFill>
                  <a:schemeClr val="accent6">
                    <a:lumMod val="60000"/>
                    <a:lumOff val="40000"/>
                  </a:schemeClr>
                </a:solidFill>
              </a:rPr>
              <a:t> his word: for </a:t>
            </a:r>
            <a:r>
              <a:rPr lang="en-US" sz="2800" u="sng" dirty="0">
                <a:solidFill>
                  <a:srgbClr val="E46C0A"/>
                </a:solidFill>
              </a:rPr>
              <a:t>the day of the LORD</a:t>
            </a:r>
            <a:r>
              <a:rPr lang="en-US" sz="2800" dirty="0">
                <a:solidFill>
                  <a:srgbClr val="E46C0A"/>
                </a:solidFill>
              </a:rPr>
              <a:t> </a:t>
            </a:r>
            <a:r>
              <a:rPr lang="en-US" sz="2800" dirty="0">
                <a:solidFill>
                  <a:schemeClr val="accent6">
                    <a:lumMod val="60000"/>
                    <a:lumOff val="40000"/>
                  </a:schemeClr>
                </a:solidFill>
              </a:rPr>
              <a:t>is great and very terrible; and who can abide it</a:t>
            </a:r>
            <a:r>
              <a:rPr lang="en-US" sz="2800" dirty="0" smtClean="0">
                <a:solidFill>
                  <a:schemeClr val="accent6">
                    <a:lumMod val="60000"/>
                    <a:lumOff val="40000"/>
                  </a:schemeClr>
                </a:solidFill>
              </a:rPr>
              <a:t>?</a:t>
            </a:r>
          </a:p>
          <a:p>
            <a:endParaRPr lang="en-US" sz="2800" dirty="0">
              <a:solidFill>
                <a:schemeClr val="accent6">
                  <a:lumMod val="60000"/>
                  <a:lumOff val="40000"/>
                </a:schemeClr>
              </a:solidFill>
            </a:endParaRPr>
          </a:p>
          <a:p>
            <a:r>
              <a:rPr lang="en-US" sz="2800" b="1" dirty="0" smtClean="0">
                <a:solidFill>
                  <a:schemeClr val="accent6">
                    <a:lumMod val="75000"/>
                  </a:schemeClr>
                </a:solidFill>
              </a:rPr>
              <a:t>Joel </a:t>
            </a:r>
            <a:r>
              <a:rPr lang="en-US" sz="2800" b="1" dirty="0">
                <a:solidFill>
                  <a:schemeClr val="accent6">
                    <a:lumMod val="75000"/>
                  </a:schemeClr>
                </a:solidFill>
              </a:rPr>
              <a:t>2</a:t>
            </a:r>
            <a:r>
              <a:rPr lang="en-US" sz="2800" b="1" dirty="0" smtClean="0">
                <a:solidFill>
                  <a:schemeClr val="accent6">
                    <a:lumMod val="75000"/>
                  </a:schemeClr>
                </a:solidFill>
              </a:rPr>
              <a:t>:12</a:t>
            </a:r>
            <a:r>
              <a:rPr lang="en-US" sz="2800" dirty="0" smtClean="0">
                <a:solidFill>
                  <a:schemeClr val="accent6">
                    <a:lumMod val="60000"/>
                    <a:lumOff val="40000"/>
                  </a:schemeClr>
                </a:solidFill>
              </a:rPr>
              <a:t>: </a:t>
            </a:r>
            <a:r>
              <a:rPr lang="en-US" sz="2800" dirty="0">
                <a:solidFill>
                  <a:schemeClr val="accent6">
                    <a:lumMod val="60000"/>
                    <a:lumOff val="40000"/>
                  </a:schemeClr>
                </a:solidFill>
              </a:rPr>
              <a:t>Therefore also now, </a:t>
            </a:r>
            <a:r>
              <a:rPr lang="en-US" sz="2800" dirty="0" err="1">
                <a:solidFill>
                  <a:schemeClr val="accent6">
                    <a:lumMod val="60000"/>
                    <a:lumOff val="40000"/>
                  </a:schemeClr>
                </a:solidFill>
              </a:rPr>
              <a:t>saith</a:t>
            </a:r>
            <a:r>
              <a:rPr lang="en-US" sz="2800" dirty="0">
                <a:solidFill>
                  <a:schemeClr val="accent6">
                    <a:lumMod val="60000"/>
                    <a:lumOff val="40000"/>
                  </a:schemeClr>
                </a:solidFill>
              </a:rPr>
              <a:t> the LORD, turn ye even to me with all your heart, and with fasting, and with weeping, and with mourning:</a:t>
            </a:r>
          </a:p>
        </p:txBody>
      </p:sp>
      <p:sp>
        <p:nvSpPr>
          <p:cNvPr id="4" name="Title 1"/>
          <p:cNvSpPr>
            <a:spLocks noGrp="1"/>
          </p:cNvSpPr>
          <p:nvPr>
            <p:ph type="ctrTitle"/>
          </p:nvPr>
        </p:nvSpPr>
        <p:spPr>
          <a:xfrm>
            <a:off x="584200" y="884104"/>
            <a:ext cx="8001000" cy="582615"/>
          </a:xfrm>
        </p:spPr>
        <p:txBody>
          <a:bodyPr>
            <a:noAutofit/>
          </a:bodyPr>
          <a:lstStyle/>
          <a:p>
            <a:r>
              <a:rPr lang="en-US" dirty="0">
                <a:solidFill>
                  <a:srgbClr val="E46C0A"/>
                </a:solidFill>
                <a:latin typeface="+mn-lt"/>
                <a:ea typeface="+mn-ea"/>
                <a:cs typeface="+mn-cs"/>
              </a:rPr>
              <a:t>JOEL: CHAPTER </a:t>
            </a:r>
            <a:r>
              <a:rPr lang="en-US" dirty="0" smtClean="0">
                <a:solidFill>
                  <a:srgbClr val="E46C0A"/>
                </a:solidFill>
                <a:latin typeface="+mn-lt"/>
                <a:ea typeface="+mn-ea"/>
                <a:cs typeface="+mn-cs"/>
              </a:rPr>
              <a:t>2</a:t>
            </a:r>
            <a:endParaRPr lang="en-US" dirty="0">
              <a:solidFill>
                <a:srgbClr val="E46C0A"/>
              </a:solidFill>
              <a:latin typeface="+mn-lt"/>
              <a:ea typeface="+mn-ea"/>
              <a:cs typeface="+mn-cs"/>
            </a:endParaRPr>
          </a:p>
        </p:txBody>
      </p:sp>
    </p:spTree>
    <p:custDataLst>
      <p:tags r:id="rId1"/>
    </p:custDataLst>
    <p:extLst>
      <p:ext uri="{BB962C8B-B14F-4D97-AF65-F5344CB8AC3E}">
        <p14:creationId xmlns:p14="http://schemas.microsoft.com/office/powerpoint/2010/main" val="73834710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884104"/>
            <a:ext cx="8001000" cy="58261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sp>
        <p:nvSpPr>
          <p:cNvPr id="6" name="Rectangle 5"/>
          <p:cNvSpPr/>
          <p:nvPr/>
        </p:nvSpPr>
        <p:spPr>
          <a:xfrm>
            <a:off x="584199" y="1643268"/>
            <a:ext cx="8001001" cy="5539979"/>
          </a:xfrm>
          <a:prstGeom prst="rect">
            <a:avLst/>
          </a:prstGeom>
        </p:spPr>
        <p:txBody>
          <a:bodyPr wrap="square">
            <a:spAutoFit/>
          </a:bodyPr>
          <a:lstStyle/>
          <a:p>
            <a:endParaRPr lang="en-US" dirty="0"/>
          </a:p>
          <a:p>
            <a:pPr marL="457200" indent="-457200">
              <a:buFont typeface="Arial"/>
              <a:buChar char="•"/>
              <a:defRPr/>
            </a:pPr>
            <a:r>
              <a:rPr lang="en-US" sz="2800" dirty="0" smtClean="0">
                <a:solidFill>
                  <a:schemeClr val="accent6">
                    <a:lumMod val="60000"/>
                    <a:lumOff val="40000"/>
                  </a:schemeClr>
                </a:solidFill>
              </a:rPr>
              <a:t>Anarchists</a:t>
            </a:r>
            <a:r>
              <a:rPr lang="en-US" sz="2800" dirty="0">
                <a:solidFill>
                  <a:schemeClr val="accent6">
                    <a:lumMod val="60000"/>
                    <a:lumOff val="40000"/>
                  </a:schemeClr>
                </a:solidFill>
              </a:rPr>
              <a:t>, Socialists, and hot-headed radicals of every school of reason and unreason, will be in the forefront of that battle.  He who has any </a:t>
            </a:r>
            <a:r>
              <a:rPr lang="en-US" sz="2800" dirty="0" smtClean="0">
                <a:solidFill>
                  <a:schemeClr val="accent6">
                    <a:lumMod val="60000"/>
                    <a:lumOff val="40000"/>
                  </a:schemeClr>
                </a:solidFill>
              </a:rPr>
              <a:t>knowledge </a:t>
            </a:r>
            <a:r>
              <a:rPr lang="en-US" sz="2800" dirty="0">
                <a:solidFill>
                  <a:schemeClr val="accent6">
                    <a:lumMod val="60000"/>
                    <a:lumOff val="40000"/>
                  </a:schemeClr>
                </a:solidFill>
              </a:rPr>
              <a:t>of army life knows that a great army is composed of </a:t>
            </a:r>
            <a:r>
              <a:rPr lang="en-US" sz="2800" dirty="0">
                <a:solidFill>
                  <a:schemeClr val="accent6">
                    <a:lumMod val="75000"/>
                  </a:schemeClr>
                </a:solidFill>
              </a:rPr>
              <a:t>all classes</a:t>
            </a:r>
            <a:r>
              <a:rPr lang="en-US" sz="2800" dirty="0">
                <a:solidFill>
                  <a:schemeClr val="accent6">
                    <a:lumMod val="60000"/>
                    <a:lumOff val="40000"/>
                  </a:schemeClr>
                </a:solidFill>
              </a:rPr>
              <a:t>. (D </a:t>
            </a:r>
            <a:r>
              <a:rPr lang="en-US" sz="2800" dirty="0" smtClean="0">
                <a:solidFill>
                  <a:schemeClr val="accent6">
                    <a:lumMod val="60000"/>
                    <a:lumOff val="40000"/>
                  </a:schemeClr>
                </a:solidFill>
              </a:rPr>
              <a:t>Forward) </a:t>
            </a:r>
          </a:p>
          <a:p>
            <a:pPr marL="457200" indent="-457200">
              <a:buFont typeface="Arial"/>
              <a:buChar char="•"/>
              <a:defRPr/>
            </a:pPr>
            <a:endParaRPr lang="en-US" sz="2800" dirty="0" smtClean="0">
              <a:solidFill>
                <a:schemeClr val="accent6">
                  <a:lumMod val="60000"/>
                  <a:lumOff val="40000"/>
                </a:schemeClr>
              </a:solidFill>
            </a:endParaRPr>
          </a:p>
          <a:p>
            <a:pPr marL="457200" indent="-457200">
              <a:buFont typeface="Arial"/>
              <a:buChar char="•"/>
              <a:defRPr/>
            </a:pPr>
            <a:r>
              <a:rPr lang="en-US" sz="2800" dirty="0">
                <a:solidFill>
                  <a:schemeClr val="accent6">
                    <a:lumMod val="60000"/>
                    <a:lumOff val="40000"/>
                  </a:schemeClr>
                </a:solidFill>
              </a:rPr>
              <a:t>He it is that will fight the </a:t>
            </a:r>
            <a:r>
              <a:rPr lang="en-US" sz="2800" dirty="0" err="1">
                <a:solidFill>
                  <a:schemeClr val="accent6">
                    <a:lumMod val="60000"/>
                    <a:lumOff val="40000"/>
                  </a:schemeClr>
                </a:solidFill>
              </a:rPr>
              <a:t>armageddon</a:t>
            </a:r>
            <a:r>
              <a:rPr lang="en-US" sz="2800" dirty="0">
                <a:solidFill>
                  <a:schemeClr val="accent6">
                    <a:lumMod val="60000"/>
                    <a:lumOff val="40000"/>
                  </a:schemeClr>
                </a:solidFill>
              </a:rPr>
              <a:t> Battle, and his agency will be that peculiar army—</a:t>
            </a:r>
            <a:r>
              <a:rPr lang="en-US" sz="2800" dirty="0">
                <a:solidFill>
                  <a:schemeClr val="accent6">
                    <a:lumMod val="75000"/>
                  </a:schemeClr>
                </a:solidFill>
              </a:rPr>
              <a:t>all classes. </a:t>
            </a:r>
            <a:r>
              <a:rPr lang="en-US" sz="2800" dirty="0" smtClean="0">
                <a:solidFill>
                  <a:schemeClr val="accent6">
                    <a:lumMod val="60000"/>
                    <a:lumOff val="40000"/>
                  </a:schemeClr>
                </a:solidFill>
              </a:rPr>
              <a:t>(</a:t>
            </a:r>
            <a:r>
              <a:rPr lang="en-US" sz="2800" dirty="0">
                <a:solidFill>
                  <a:schemeClr val="accent6">
                    <a:lumMod val="60000"/>
                    <a:lumOff val="40000"/>
                  </a:schemeClr>
                </a:solidFill>
              </a:rPr>
              <a:t>D Forward) </a:t>
            </a:r>
          </a:p>
          <a:p>
            <a:pPr>
              <a:defRPr/>
            </a:pPr>
            <a:endParaRPr lang="en-US" sz="2800" dirty="0">
              <a:solidFill>
                <a:schemeClr val="accent6">
                  <a:lumMod val="75000"/>
                </a:schemeClr>
              </a:solidFill>
            </a:endParaRPr>
          </a:p>
          <a:p>
            <a:pPr>
              <a:defRPr/>
            </a:pPr>
            <a:endParaRPr lang="en-US" sz="2800" dirty="0">
              <a:solidFill>
                <a:schemeClr val="accent6">
                  <a:lumMod val="60000"/>
                  <a:lumOff val="40000"/>
                </a:schemeClr>
              </a:solidFill>
            </a:endParaRPr>
          </a:p>
          <a:p>
            <a:pPr>
              <a:defRPr/>
            </a:pP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94194873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884104"/>
            <a:ext cx="8001000" cy="58261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sp>
        <p:nvSpPr>
          <p:cNvPr id="6" name="Rectangle 5"/>
          <p:cNvSpPr/>
          <p:nvPr/>
        </p:nvSpPr>
        <p:spPr>
          <a:xfrm>
            <a:off x="530155" y="1926977"/>
            <a:ext cx="8001001" cy="3970318"/>
          </a:xfrm>
          <a:prstGeom prst="rect">
            <a:avLst/>
          </a:prstGeom>
        </p:spPr>
        <p:txBody>
          <a:bodyPr wrap="square">
            <a:spAutoFit/>
          </a:bodyPr>
          <a:lstStyle/>
          <a:p>
            <a:pPr marL="457200" indent="-457200">
              <a:buFont typeface="Arial"/>
              <a:buChar char="•"/>
            </a:pPr>
            <a:r>
              <a:rPr lang="en-US" sz="2800" dirty="0" smtClean="0">
                <a:solidFill>
                  <a:schemeClr val="accent6">
                    <a:lumMod val="60000"/>
                    <a:lumOff val="40000"/>
                  </a:schemeClr>
                </a:solidFill>
              </a:rPr>
              <a:t>Anarchists </a:t>
            </a:r>
            <a:r>
              <a:rPr lang="en-US" sz="2800" dirty="0">
                <a:solidFill>
                  <a:schemeClr val="accent6">
                    <a:lumMod val="60000"/>
                    <a:lumOff val="40000"/>
                  </a:schemeClr>
                </a:solidFill>
              </a:rPr>
              <a:t>may be part of the Lord's great army in that He will supervise their campaign. R5526</a:t>
            </a:r>
          </a:p>
          <a:p>
            <a:pPr marL="457200" indent="-457200">
              <a:buFont typeface="Arial"/>
              <a:buChar char="•"/>
              <a:defRPr/>
            </a:pPr>
            <a:endParaRPr lang="en-US" sz="2800" dirty="0">
              <a:solidFill>
                <a:schemeClr val="accent6">
                  <a:lumMod val="60000"/>
                  <a:lumOff val="40000"/>
                </a:schemeClr>
              </a:solidFill>
            </a:endParaRPr>
          </a:p>
          <a:p>
            <a:pPr marL="457200" indent="-457200">
              <a:buFont typeface="Arial"/>
              <a:buChar char="•"/>
              <a:defRPr/>
            </a:pPr>
            <a:r>
              <a:rPr lang="en-US" sz="2800" dirty="0">
                <a:solidFill>
                  <a:schemeClr val="accent6">
                    <a:lumMod val="60000"/>
                    <a:lumOff val="40000"/>
                  </a:schemeClr>
                </a:solidFill>
              </a:rPr>
              <a:t>The armies of Europe?  Perhaps not, but the willingness of the people is an important factor in connection with any war</a:t>
            </a:r>
            <a:r>
              <a:rPr lang="en-US" sz="2800" dirty="0" smtClean="0">
                <a:solidFill>
                  <a:schemeClr val="accent6">
                    <a:lumMod val="60000"/>
                    <a:lumOff val="40000"/>
                  </a:schemeClr>
                </a:solidFill>
              </a:rPr>
              <a:t>.</a:t>
            </a:r>
          </a:p>
          <a:p>
            <a:pPr marL="457200" indent="-457200">
              <a:buFont typeface="Arial"/>
              <a:buChar char="•"/>
              <a:defRPr/>
            </a:pPr>
            <a:endParaRPr lang="en-US" sz="2800" dirty="0" smtClean="0">
              <a:solidFill>
                <a:schemeClr val="accent6">
                  <a:lumMod val="60000"/>
                  <a:lumOff val="40000"/>
                </a:schemeClr>
              </a:solidFill>
            </a:endParaRPr>
          </a:p>
          <a:p>
            <a:pPr>
              <a:defRPr/>
            </a:pPr>
            <a:endParaRPr lang="en-US" sz="2800" dirty="0">
              <a:solidFill>
                <a:schemeClr val="accent6">
                  <a:lumMod val="60000"/>
                  <a:lumOff val="40000"/>
                </a:schemeClr>
              </a:solidFill>
            </a:endParaRPr>
          </a:p>
          <a:p>
            <a:pPr>
              <a:defRPr/>
            </a:pP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4161548521"/>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884104"/>
            <a:ext cx="8001000" cy="58261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sp>
        <p:nvSpPr>
          <p:cNvPr id="6" name="Rectangle 5"/>
          <p:cNvSpPr/>
          <p:nvPr/>
        </p:nvSpPr>
        <p:spPr>
          <a:xfrm>
            <a:off x="405349" y="1643269"/>
            <a:ext cx="8350191" cy="3970318"/>
          </a:xfrm>
          <a:prstGeom prst="rect">
            <a:avLst/>
          </a:prstGeom>
        </p:spPr>
        <p:txBody>
          <a:bodyPr wrap="square">
            <a:spAutoFit/>
          </a:bodyPr>
          <a:lstStyle/>
          <a:p>
            <a:pPr algn="just">
              <a:defRPr/>
            </a:pPr>
            <a:r>
              <a:rPr lang="en-US" sz="2800" dirty="0" smtClean="0">
                <a:solidFill>
                  <a:schemeClr val="accent6">
                    <a:lumMod val="60000"/>
                    <a:lumOff val="40000"/>
                  </a:schemeClr>
                </a:solidFill>
              </a:rPr>
              <a:t>The Lord </a:t>
            </a:r>
            <a:r>
              <a:rPr lang="en-US" sz="2800" dirty="0">
                <a:solidFill>
                  <a:schemeClr val="accent6">
                    <a:lumMod val="60000"/>
                    <a:lumOff val="40000"/>
                  </a:schemeClr>
                </a:solidFill>
              </a:rPr>
              <a:t>speaks of the anarchists as "His great army" in a figurative way, just as He speaks of the caterpillars, which are used figuratively to represent His army. The saints will not be in that army at all. The Lord has used even the Devil as His agent, and "the wrath of man to praise Him." Anarchists may be part of the Lord's great army in that He will supervise their campaign. </a:t>
            </a:r>
            <a:endParaRPr lang="en-US" sz="2800" dirty="0" smtClean="0">
              <a:solidFill>
                <a:schemeClr val="accent6">
                  <a:lumMod val="60000"/>
                  <a:lumOff val="40000"/>
                </a:schemeClr>
              </a:solidFill>
            </a:endParaRPr>
          </a:p>
          <a:p>
            <a:pPr algn="just">
              <a:defRPr/>
            </a:pPr>
            <a:endParaRPr lang="en-US" sz="2800" dirty="0">
              <a:solidFill>
                <a:schemeClr val="accent6">
                  <a:lumMod val="60000"/>
                  <a:lumOff val="40000"/>
                </a:schemeClr>
              </a:solidFill>
            </a:endParaRPr>
          </a:p>
          <a:p>
            <a:pPr algn="just">
              <a:defRPr/>
            </a:pPr>
            <a:r>
              <a:rPr lang="en-US" sz="2800" dirty="0" smtClean="0">
                <a:solidFill>
                  <a:schemeClr val="accent6">
                    <a:lumMod val="60000"/>
                    <a:lumOff val="40000"/>
                  </a:schemeClr>
                </a:solidFill>
              </a:rPr>
              <a:t>R5526</a:t>
            </a: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888430483"/>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884104"/>
            <a:ext cx="8001000" cy="58261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sp>
        <p:nvSpPr>
          <p:cNvPr id="6" name="Rectangle 5"/>
          <p:cNvSpPr/>
          <p:nvPr/>
        </p:nvSpPr>
        <p:spPr>
          <a:xfrm>
            <a:off x="364813" y="1643269"/>
            <a:ext cx="8350191" cy="3970318"/>
          </a:xfrm>
          <a:prstGeom prst="rect">
            <a:avLst/>
          </a:prstGeom>
        </p:spPr>
        <p:txBody>
          <a:bodyPr wrap="square">
            <a:spAutoFit/>
          </a:bodyPr>
          <a:lstStyle/>
          <a:p>
            <a:pPr algn="just">
              <a:defRPr/>
            </a:pPr>
            <a:r>
              <a:rPr lang="en-US" sz="2800" dirty="0" smtClean="0">
                <a:solidFill>
                  <a:schemeClr val="accent6">
                    <a:lumMod val="60000"/>
                    <a:lumOff val="40000"/>
                  </a:schemeClr>
                </a:solidFill>
              </a:rPr>
              <a:t>The </a:t>
            </a:r>
            <a:r>
              <a:rPr lang="en-US" sz="2800" dirty="0">
                <a:solidFill>
                  <a:schemeClr val="accent6">
                    <a:lumMod val="60000"/>
                    <a:lumOff val="40000"/>
                  </a:schemeClr>
                </a:solidFill>
              </a:rPr>
              <a:t>present terrible war is not the great Time of Trouble in the fullest sense of the word, but merely its forerunner. </a:t>
            </a:r>
            <a:r>
              <a:rPr lang="en-US" sz="2800" dirty="0">
                <a:solidFill>
                  <a:schemeClr val="accent6">
                    <a:lumMod val="60000"/>
                    <a:lumOff val="40000"/>
                  </a:schemeClr>
                </a:solidFill>
              </a:rPr>
              <a:t>The great Time of Trouble of the Scriptures will be brought on by anarchy--the general uprising of the people; as the Prophet says, "every man's hand against his neighbor, no peace to him that </a:t>
            </a:r>
            <a:r>
              <a:rPr lang="en-US" sz="2800" dirty="0" err="1">
                <a:solidFill>
                  <a:schemeClr val="accent6">
                    <a:lumMod val="60000"/>
                    <a:lumOff val="40000"/>
                  </a:schemeClr>
                </a:solidFill>
              </a:rPr>
              <a:t>goeth</a:t>
            </a:r>
            <a:r>
              <a:rPr lang="en-US" sz="2800" dirty="0">
                <a:solidFill>
                  <a:schemeClr val="accent6">
                    <a:lumMod val="60000"/>
                    <a:lumOff val="40000"/>
                  </a:schemeClr>
                </a:solidFill>
              </a:rPr>
              <a:t> out or to him that cometh in."--</a:t>
            </a:r>
            <a:r>
              <a:rPr lang="en-US" sz="2800" dirty="0" smtClean="0">
                <a:solidFill>
                  <a:schemeClr val="accent6">
                    <a:lumMod val="60000"/>
                    <a:lumOff val="40000"/>
                  </a:schemeClr>
                </a:solidFill>
              </a:rPr>
              <a:t>`</a:t>
            </a:r>
            <a:r>
              <a:rPr lang="en-US" sz="2800" dirty="0" err="1" smtClean="0">
                <a:solidFill>
                  <a:schemeClr val="accent6">
                    <a:lumMod val="60000"/>
                    <a:lumOff val="40000"/>
                  </a:schemeClr>
                </a:solidFill>
              </a:rPr>
              <a:t>Zech</a:t>
            </a:r>
            <a:r>
              <a:rPr lang="en-US" sz="2800" dirty="0" smtClean="0">
                <a:solidFill>
                  <a:schemeClr val="accent6">
                    <a:lumMod val="60000"/>
                    <a:lumOff val="40000"/>
                  </a:schemeClr>
                </a:solidFill>
              </a:rPr>
              <a:t> 8:10</a:t>
            </a:r>
          </a:p>
          <a:p>
            <a:pPr>
              <a:defRPr/>
            </a:pPr>
            <a:endParaRPr lang="en-US" sz="2800" dirty="0">
              <a:solidFill>
                <a:schemeClr val="accent6">
                  <a:lumMod val="60000"/>
                  <a:lumOff val="40000"/>
                </a:schemeClr>
              </a:solidFill>
            </a:endParaRPr>
          </a:p>
          <a:p>
            <a:pPr>
              <a:defRPr/>
            </a:pPr>
            <a:r>
              <a:rPr lang="en-US" sz="2800" dirty="0" smtClean="0">
                <a:solidFill>
                  <a:schemeClr val="accent6">
                    <a:lumMod val="60000"/>
                    <a:lumOff val="40000"/>
                  </a:schemeClr>
                </a:solidFill>
              </a:rPr>
              <a:t>R5526</a:t>
            </a:r>
            <a:r>
              <a:rPr lang="en-US" sz="2800" dirty="0">
                <a:solidFill>
                  <a:schemeClr val="accent6">
                    <a:lumMod val="60000"/>
                    <a:lumOff val="40000"/>
                  </a:schemeClr>
                </a:solidFill>
              </a:rPr>
              <a:t>:6</a:t>
            </a:r>
          </a:p>
        </p:txBody>
      </p:sp>
    </p:spTree>
    <p:extLst>
      <p:ext uri="{BB962C8B-B14F-4D97-AF65-F5344CB8AC3E}">
        <p14:creationId xmlns:p14="http://schemas.microsoft.com/office/powerpoint/2010/main" val="3342829067"/>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454" b="10454"/>
          <a:stretch/>
        </p:blipFill>
        <p:spPr>
          <a:xfrm>
            <a:off x="1499779" y="603373"/>
            <a:ext cx="6077021" cy="4456482"/>
          </a:xfrm>
          <a:prstGeom prst="rect">
            <a:avLst/>
          </a:prstGeom>
          <a:ln>
            <a:noFill/>
          </a:ln>
          <a:effectLst>
            <a:softEdge rad="112500"/>
          </a:effectLst>
        </p:spPr>
      </p:pic>
    </p:spTree>
    <p:extLst>
      <p:ext uri="{BB962C8B-B14F-4D97-AF65-F5344CB8AC3E}">
        <p14:creationId xmlns:p14="http://schemas.microsoft.com/office/powerpoint/2010/main" val="167351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07" y="234521"/>
            <a:ext cx="6028705" cy="6388958"/>
          </a:xfrm>
          <a:prstGeom prst="rect">
            <a:avLst/>
          </a:prstGeom>
          <a:ln>
            <a:noFill/>
          </a:ln>
          <a:effectLst>
            <a:softEdge rad="112500"/>
          </a:effectLst>
        </p:spPr>
      </p:pic>
    </p:spTree>
    <p:extLst>
      <p:ext uri="{BB962C8B-B14F-4D97-AF65-F5344CB8AC3E}">
        <p14:creationId xmlns:p14="http://schemas.microsoft.com/office/powerpoint/2010/main" val="66882441"/>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12" y="411431"/>
            <a:ext cx="7934330" cy="5950747"/>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Tree>
    <p:extLst>
      <p:ext uri="{BB962C8B-B14F-4D97-AF65-F5344CB8AC3E}">
        <p14:creationId xmlns:p14="http://schemas.microsoft.com/office/powerpoint/2010/main" val="324473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89" y="620685"/>
            <a:ext cx="7961592" cy="4975994"/>
          </a:xfrm>
          <a:prstGeom prst="rect">
            <a:avLst/>
          </a:prstGeom>
          <a:ln>
            <a:noFill/>
          </a:ln>
          <a:effectLst>
            <a:softEdge rad="112500"/>
          </a:effectLst>
        </p:spPr>
      </p:pic>
    </p:spTree>
    <p:extLst>
      <p:ext uri="{BB962C8B-B14F-4D97-AF65-F5344CB8AC3E}">
        <p14:creationId xmlns:p14="http://schemas.microsoft.com/office/powerpoint/2010/main" val="292772168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454" b="10454"/>
          <a:stretch/>
        </p:blipFill>
        <p:spPr>
          <a:xfrm>
            <a:off x="1540315" y="603373"/>
            <a:ext cx="6077021" cy="4456482"/>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4088725192"/>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615" y="1697805"/>
            <a:ext cx="5357596" cy="3462390"/>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354" y="1909344"/>
            <a:ext cx="4902117" cy="3039311"/>
          </a:xfrm>
          <a:prstGeom prst="rect">
            <a:avLst/>
          </a:prstGeom>
          <a:ln>
            <a:noFill/>
          </a:ln>
          <a:effectLst>
            <a:softEdge rad="112500"/>
          </a:effectLst>
        </p:spPr>
      </p:pic>
    </p:spTree>
    <p:extLst>
      <p:ext uri="{BB962C8B-B14F-4D97-AF65-F5344CB8AC3E}">
        <p14:creationId xmlns:p14="http://schemas.microsoft.com/office/powerpoint/2010/main" val="583276446"/>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615" y="1659137"/>
            <a:ext cx="5357596" cy="3107405"/>
          </a:xfrm>
          <a:prstGeom prst="rect">
            <a:avLst/>
          </a:prstGeom>
          <a:ln>
            <a:noFill/>
          </a:ln>
          <a:effectLst>
            <a:softEdge rad="112500"/>
          </a:effectLst>
        </p:spPr>
      </p:pic>
      <p:sp>
        <p:nvSpPr>
          <p:cNvPr id="6" name="Title 1"/>
          <p:cNvSpPr>
            <a:spLocks noGrp="1"/>
          </p:cNvSpPr>
          <p:nvPr>
            <p:ph type="ctrTitle"/>
          </p:nvPr>
        </p:nvSpPr>
        <p:spPr>
          <a:xfrm>
            <a:off x="557176" y="735494"/>
            <a:ext cx="8001000" cy="582615"/>
          </a:xfrm>
        </p:spPr>
        <p:txBody>
          <a:bodyPr>
            <a:normAutofit fontScale="90000"/>
          </a:bodyPr>
          <a:lstStyle/>
          <a:p>
            <a:r>
              <a:rPr lang="en-US" dirty="0" smtClean="0">
                <a:solidFill>
                  <a:schemeClr val="accent4">
                    <a:lumMod val="40000"/>
                    <a:lumOff val="60000"/>
                  </a:schemeClr>
                </a:solidFill>
              </a:rPr>
              <a:t>The </a:t>
            </a:r>
            <a:r>
              <a:rPr lang="en-US" u="sng" dirty="0" smtClean="0">
                <a:solidFill>
                  <a:schemeClr val="accent4">
                    <a:lumMod val="40000"/>
                    <a:lumOff val="60000"/>
                  </a:schemeClr>
                </a:solidFill>
              </a:rPr>
              <a:t>Great</a:t>
            </a:r>
            <a:r>
              <a:rPr lang="en-US" dirty="0" smtClean="0">
                <a:solidFill>
                  <a:schemeClr val="accent4">
                    <a:lumMod val="40000"/>
                    <a:lumOff val="60000"/>
                  </a:schemeClr>
                </a:solidFill>
              </a:rPr>
              <a:t> War of 1914</a:t>
            </a:r>
            <a:endParaRPr lang="en-US" dirty="0">
              <a:solidFill>
                <a:schemeClr val="accent4">
                  <a:lumMod val="40000"/>
                  <a:lumOff val="60000"/>
                </a:schemeClr>
              </a:solidFill>
            </a:endParaRPr>
          </a:p>
        </p:txBody>
      </p:sp>
      <p:sp>
        <p:nvSpPr>
          <p:cNvPr id="7" name="Title 1"/>
          <p:cNvSpPr txBox="1">
            <a:spLocks/>
          </p:cNvSpPr>
          <p:nvPr/>
        </p:nvSpPr>
        <p:spPr>
          <a:xfrm>
            <a:off x="709576" y="4981416"/>
            <a:ext cx="8001000" cy="58261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4">
                    <a:lumMod val="40000"/>
                    <a:lumOff val="60000"/>
                  </a:schemeClr>
                </a:solidFill>
              </a:rPr>
              <a:t>The</a:t>
            </a:r>
            <a:r>
              <a:rPr lang="en-US" dirty="0" smtClean="0">
                <a:solidFill>
                  <a:schemeClr val="accent4">
                    <a:lumMod val="40000"/>
                    <a:lumOff val="60000"/>
                  </a:schemeClr>
                </a:solidFill>
              </a:rPr>
              <a:t> </a:t>
            </a:r>
            <a:r>
              <a:rPr lang="en-US" u="sng" dirty="0" smtClean="0">
                <a:solidFill>
                  <a:schemeClr val="accent4">
                    <a:lumMod val="40000"/>
                    <a:lumOff val="60000"/>
                  </a:schemeClr>
                </a:solidFill>
              </a:rPr>
              <a:t>Great</a:t>
            </a:r>
            <a:r>
              <a:rPr lang="en-US" dirty="0" smtClean="0">
                <a:solidFill>
                  <a:schemeClr val="accent4">
                    <a:lumMod val="40000"/>
                    <a:lumOff val="60000"/>
                  </a:schemeClr>
                </a:solidFill>
              </a:rPr>
              <a:t> Time of Trouble</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2191382968"/>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884104"/>
            <a:ext cx="8001000" cy="582615"/>
          </a:xfrm>
        </p:spPr>
        <p:txBody>
          <a:bodyPr>
            <a:normAutofit fontScale="90000"/>
          </a:bodyPr>
          <a:lstStyle/>
          <a:p>
            <a:r>
              <a:rPr lang="en-US" dirty="0" smtClean="0">
                <a:solidFill>
                  <a:schemeClr val="accent4">
                    <a:lumMod val="40000"/>
                    <a:lumOff val="60000"/>
                  </a:schemeClr>
                </a:solidFill>
              </a:rPr>
              <a:t>Who is the Lord’s great army?</a:t>
            </a:r>
            <a:endParaRPr lang="en-US" dirty="0">
              <a:solidFill>
                <a:schemeClr val="accent4">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93" y="2424776"/>
            <a:ext cx="5941241" cy="3341948"/>
          </a:xfrm>
          <a:prstGeom prst="rect">
            <a:avLst/>
          </a:prstGeom>
          <a:ln>
            <a:noFill/>
          </a:ln>
          <a:effectLst>
            <a:softEdge rad="1125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1546581750"/>
      </p:ext>
    </p:extLst>
  </p:cSld>
  <p:clrMapOvr>
    <a:masterClrMapping/>
  </p:clrMapOvr>
  <mc:AlternateContent xmlns:mc="http://schemas.openxmlformats.org/markup-compatibility/2006" xmlns:p14="http://schemas.microsoft.com/office/powerpoint/2010/main">
    <mc:Choice Requires="p14">
      <p:transition spd="slow" p14:dur="2000" advTm="86842"/>
    </mc:Choice>
    <mc:Fallback xmlns="">
      <p:transition xmlns:p14="http://schemas.microsoft.com/office/powerpoint/2010/main" spd="slow" advTm="86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71.2"/>
</p:tagLst>
</file>

<file path=ppt/tags/tag10.xml><?xml version="1.0" encoding="utf-8"?>
<p:tagLst xmlns:a="http://schemas.openxmlformats.org/drawingml/2006/main" xmlns:r="http://schemas.openxmlformats.org/officeDocument/2006/relationships" xmlns:p="http://schemas.openxmlformats.org/presentationml/2006/main">
  <p:tag name="TIMING" val="|12.5|71.2"/>
</p:tagLst>
</file>

<file path=ppt/tags/tag11.xml><?xml version="1.0" encoding="utf-8"?>
<p:tagLst xmlns:a="http://schemas.openxmlformats.org/drawingml/2006/main" xmlns:r="http://schemas.openxmlformats.org/officeDocument/2006/relationships" xmlns:p="http://schemas.openxmlformats.org/presentationml/2006/main">
  <p:tag name="TIMING" val="|12.5|71.2"/>
</p:tagLst>
</file>

<file path=ppt/tags/tag12.xml><?xml version="1.0" encoding="utf-8"?>
<p:tagLst xmlns:a="http://schemas.openxmlformats.org/drawingml/2006/main" xmlns:r="http://schemas.openxmlformats.org/officeDocument/2006/relationships" xmlns:p="http://schemas.openxmlformats.org/presentationml/2006/main">
  <p:tag name="TIMING" val="|12.5|71.2"/>
</p:tagLst>
</file>

<file path=ppt/tags/tag13.xml><?xml version="1.0" encoding="utf-8"?>
<p:tagLst xmlns:a="http://schemas.openxmlformats.org/drawingml/2006/main" xmlns:r="http://schemas.openxmlformats.org/officeDocument/2006/relationships" xmlns:p="http://schemas.openxmlformats.org/presentationml/2006/main">
  <p:tag name="TIMING" val="|12.5|71.2"/>
</p:tagLst>
</file>

<file path=ppt/tags/tag14.xml><?xml version="1.0" encoding="utf-8"?>
<p:tagLst xmlns:a="http://schemas.openxmlformats.org/drawingml/2006/main" xmlns:r="http://schemas.openxmlformats.org/officeDocument/2006/relationships" xmlns:p="http://schemas.openxmlformats.org/presentationml/2006/main">
  <p:tag name="TIMING" val="|12.5|71.2"/>
</p:tagLst>
</file>

<file path=ppt/tags/tag15.xml><?xml version="1.0" encoding="utf-8"?>
<p:tagLst xmlns:a="http://schemas.openxmlformats.org/drawingml/2006/main" xmlns:r="http://schemas.openxmlformats.org/officeDocument/2006/relationships" xmlns:p="http://schemas.openxmlformats.org/presentationml/2006/main">
  <p:tag name="TIMING" val="|12.5|71.2"/>
</p:tagLst>
</file>

<file path=ppt/tags/tag2.xml><?xml version="1.0" encoding="utf-8"?>
<p:tagLst xmlns:a="http://schemas.openxmlformats.org/drawingml/2006/main" xmlns:r="http://schemas.openxmlformats.org/officeDocument/2006/relationships" xmlns:p="http://schemas.openxmlformats.org/presentationml/2006/main">
  <p:tag name="TIMING" val="|12.5|71.2"/>
</p:tagLst>
</file>

<file path=ppt/tags/tag3.xml><?xml version="1.0" encoding="utf-8"?>
<p:tagLst xmlns:a="http://schemas.openxmlformats.org/drawingml/2006/main" xmlns:r="http://schemas.openxmlformats.org/officeDocument/2006/relationships" xmlns:p="http://schemas.openxmlformats.org/presentationml/2006/main">
  <p:tag name="TIMING" val="|12.5|71.2"/>
</p:tagLst>
</file>

<file path=ppt/tags/tag4.xml><?xml version="1.0" encoding="utf-8"?>
<p:tagLst xmlns:a="http://schemas.openxmlformats.org/drawingml/2006/main" xmlns:r="http://schemas.openxmlformats.org/officeDocument/2006/relationships" xmlns:p="http://schemas.openxmlformats.org/presentationml/2006/main">
  <p:tag name="TIMING" val="|12.5|71.2"/>
</p:tagLst>
</file>

<file path=ppt/tags/tag5.xml><?xml version="1.0" encoding="utf-8"?>
<p:tagLst xmlns:a="http://schemas.openxmlformats.org/drawingml/2006/main" xmlns:r="http://schemas.openxmlformats.org/officeDocument/2006/relationships" xmlns:p="http://schemas.openxmlformats.org/presentationml/2006/main">
  <p:tag name="TIMING" val="|12.5|71.2"/>
</p:tagLst>
</file>

<file path=ppt/tags/tag6.xml><?xml version="1.0" encoding="utf-8"?>
<p:tagLst xmlns:a="http://schemas.openxmlformats.org/drawingml/2006/main" xmlns:r="http://schemas.openxmlformats.org/officeDocument/2006/relationships" xmlns:p="http://schemas.openxmlformats.org/presentationml/2006/main">
  <p:tag name="TIMING" val="|12.5|71.2"/>
</p:tagLst>
</file>

<file path=ppt/tags/tag7.xml><?xml version="1.0" encoding="utf-8"?>
<p:tagLst xmlns:a="http://schemas.openxmlformats.org/drawingml/2006/main" xmlns:r="http://schemas.openxmlformats.org/officeDocument/2006/relationships" xmlns:p="http://schemas.openxmlformats.org/presentationml/2006/main">
  <p:tag name="TIMING" val="|12.5|71.2"/>
</p:tagLst>
</file>

<file path=ppt/tags/tag8.xml><?xml version="1.0" encoding="utf-8"?>
<p:tagLst xmlns:a="http://schemas.openxmlformats.org/drawingml/2006/main" xmlns:r="http://schemas.openxmlformats.org/officeDocument/2006/relationships" xmlns:p="http://schemas.openxmlformats.org/presentationml/2006/main">
  <p:tag name="TIMING" val="|12.5|71.2"/>
</p:tagLst>
</file>

<file path=ppt/tags/tag9.xml><?xml version="1.0" encoding="utf-8"?>
<p:tagLst xmlns:a="http://schemas.openxmlformats.org/drawingml/2006/main" xmlns:r="http://schemas.openxmlformats.org/officeDocument/2006/relationships" xmlns:p="http://schemas.openxmlformats.org/presentationml/2006/main">
  <p:tag name="TIMING" val="|12.5|71.2"/>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11209</TotalTime>
  <Words>8481</Words>
  <Application>Microsoft Macintosh PowerPoint</Application>
  <PresentationFormat>On-screen Show (4:3)</PresentationFormat>
  <Paragraphs>411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Black</vt:lpstr>
      <vt:lpstr>Who is the Lord’s great army?</vt:lpstr>
      <vt:lpstr>Out with the old (order)– In with the new (order)</vt:lpstr>
      <vt:lpstr>PowerPoint Presentation</vt:lpstr>
      <vt:lpstr>PowerPoint Presentation</vt:lpstr>
      <vt:lpstr>PowerPoint Presentation</vt:lpstr>
      <vt:lpstr>PowerPoint Presentation</vt:lpstr>
      <vt:lpstr>PowerPoint Presentation</vt:lpstr>
      <vt:lpstr>The Great War of 1914</vt:lpstr>
      <vt:lpstr>Who is the Lord’s great army?</vt:lpstr>
      <vt:lpstr>JOEL: CHAPTER 2</vt:lpstr>
      <vt:lpstr>Joel 2:2: A day of darkness and of gloominess, a day of clouds and of thick darkness, as the morning spread upon the mountains: a great people and a strong; there hath not been ever the like, neither shall be any more after it, even to the years of many generations.</vt:lpstr>
      <vt:lpstr>PowerPoint Presentation</vt:lpstr>
      <vt:lpstr>Joel 2:3  ...and behind them a desolate wilderness; yea, and nothing shall escape them. </vt:lpstr>
      <vt:lpstr>Joel 2:4: The appearance of them is as the appearance of horses; and as horsemen, so shall they run. </vt:lpstr>
      <vt:lpstr>JOEL: CHAPTER 2</vt:lpstr>
      <vt:lpstr>JOEL: CHAPTER 2</vt:lpstr>
      <vt:lpstr>PowerPoint Presentation</vt:lpstr>
      <vt:lpstr>Joel 2:10: The earth shall quake before them; the heavens shall tremble: the sun and the moon shall be dark, and the stars shall withdraw their shining: </vt:lpstr>
      <vt:lpstr>JOEL: CHAPTER 2</vt:lpstr>
      <vt:lpstr>PowerPoint Presentation</vt:lpstr>
      <vt:lpstr>PowerPoint Presentation</vt:lpstr>
      <vt:lpstr>1. Puffed up = pomposity, boastfulness or bombast</vt:lpstr>
      <vt:lpstr>2. Wise Look = an air of wisdom  and knowledge</vt:lpstr>
      <vt:lpstr>3. Croaking = false declarations</vt:lpstr>
      <vt:lpstr>We are the leaders</vt:lpstr>
      <vt:lpstr>Who is the Lord’s great army?</vt:lpstr>
      <vt:lpstr>JOEL: CHAPTER 2</vt:lpstr>
      <vt:lpstr>PowerPoint Presentation</vt:lpstr>
      <vt:lpstr>IS THIS OUR CLUE?</vt:lpstr>
      <vt:lpstr>JOEL: CHAPTER 2</vt:lpstr>
      <vt:lpstr>PowerPoint Presentation</vt:lpstr>
      <vt:lpstr>JOEL: CHAPTER 2</vt:lpstr>
      <vt:lpstr>JOEL: CHAPTER 2</vt:lpstr>
      <vt:lpstr>JOEL: CHAPTER 2</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inspirational life</dc:title>
  <dc:creator>Robert Long</dc:creator>
  <cp:lastModifiedBy>Robert Long</cp:lastModifiedBy>
  <cp:revision>354</cp:revision>
  <dcterms:created xsi:type="dcterms:W3CDTF">2011-05-11T06:14:41Z</dcterms:created>
  <dcterms:modified xsi:type="dcterms:W3CDTF">2016-03-23T05:56:07Z</dcterms:modified>
</cp:coreProperties>
</file>